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630" r:id="rId2"/>
    <p:sldId id="4217" r:id="rId3"/>
    <p:sldId id="7416" r:id="rId4"/>
    <p:sldId id="559" r:id="rId5"/>
    <p:sldId id="4104" r:id="rId6"/>
    <p:sldId id="4137" r:id="rId7"/>
    <p:sldId id="7463" r:id="rId8"/>
    <p:sldId id="7464" r:id="rId9"/>
    <p:sldId id="1673" r:id="rId10"/>
    <p:sldId id="7341" r:id="rId11"/>
    <p:sldId id="7345" r:id="rId12"/>
    <p:sldId id="7343" r:id="rId13"/>
    <p:sldId id="4172" r:id="rId14"/>
    <p:sldId id="1977" r:id="rId15"/>
    <p:sldId id="7381" r:id="rId16"/>
    <p:sldId id="7382" r:id="rId17"/>
    <p:sldId id="7461" r:id="rId18"/>
    <p:sldId id="39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Leão de Sousa" initials="ELdS" lastIdx="1" clrIdx="0">
    <p:extLst>
      <p:ext uri="{19B8F6BF-5375-455C-9EA6-DF929625EA0E}">
        <p15:presenceInfo xmlns:p15="http://schemas.microsoft.com/office/powerpoint/2012/main" userId="S::eduardos@unica.com.br::a254e415-fb6d-4aba-9e1b-299fbe00db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565"/>
    <a:srgbClr val="1FD3B5"/>
    <a:srgbClr val="FFD966"/>
    <a:srgbClr val="FF4343"/>
    <a:srgbClr val="B6F3A2"/>
    <a:srgbClr val="5E7D88"/>
    <a:srgbClr val="81D5CB"/>
    <a:srgbClr val="FF0000"/>
    <a:srgbClr val="0000FF"/>
    <a:srgbClr val="517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B1A7B-A524-42D7-B268-13AFC56A38C2}" v="330" dt="2023-07-05T02:35:13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85480" autoAdjust="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21193279899558E-2"/>
          <c:y val="0.11590241142373323"/>
          <c:w val="0.9251489129638335"/>
          <c:h val="0.77181495864269889"/>
        </c:manualLayout>
      </c:layout>
      <c:area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Cana-de-açúcar</c:v>
                </c:pt>
              </c:strCache>
            </c:strRef>
          </c:tx>
          <c:spPr>
            <a:solidFill>
              <a:srgbClr val="80D47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2550" h="38100"/>
            </a:sp3d>
          </c:spPr>
          <c:cat>
            <c:strRef>
              <c:f>Plan1!$A$2:$A$46</c:f>
              <c:strCache>
                <c:ptCount val="45"/>
                <c:pt idx="0">
                  <c:v>75/76</c:v>
                </c:pt>
                <c:pt idx="1">
                  <c:v>76/77</c:v>
                </c:pt>
                <c:pt idx="2">
                  <c:v>77/78</c:v>
                </c:pt>
                <c:pt idx="3">
                  <c:v>78/79</c:v>
                </c:pt>
                <c:pt idx="4">
                  <c:v>79/80</c:v>
                </c:pt>
                <c:pt idx="5">
                  <c:v>80/81</c:v>
                </c:pt>
                <c:pt idx="6">
                  <c:v>81/82</c:v>
                </c:pt>
                <c:pt idx="7">
                  <c:v>82/83</c:v>
                </c:pt>
                <c:pt idx="8">
                  <c:v>83/84</c:v>
                </c:pt>
                <c:pt idx="9">
                  <c:v>84/85</c:v>
                </c:pt>
                <c:pt idx="10">
                  <c:v>85/86</c:v>
                </c:pt>
                <c:pt idx="11">
                  <c:v>86/87</c:v>
                </c:pt>
                <c:pt idx="12">
                  <c:v>87/88</c:v>
                </c:pt>
                <c:pt idx="13">
                  <c:v>88/89</c:v>
                </c:pt>
                <c:pt idx="14">
                  <c:v>89/90</c:v>
                </c:pt>
                <c:pt idx="15">
                  <c:v>90/91</c:v>
                </c:pt>
                <c:pt idx="16">
                  <c:v>91/92</c:v>
                </c:pt>
                <c:pt idx="17">
                  <c:v>92/93</c:v>
                </c:pt>
                <c:pt idx="18">
                  <c:v>93/94</c:v>
                </c:pt>
                <c:pt idx="19">
                  <c:v>94/95</c:v>
                </c:pt>
                <c:pt idx="20">
                  <c:v>95/96</c:v>
                </c:pt>
                <c:pt idx="21">
                  <c:v>96/97</c:v>
                </c:pt>
                <c:pt idx="22">
                  <c:v>97/98</c:v>
                </c:pt>
                <c:pt idx="23">
                  <c:v>98/99</c:v>
                </c:pt>
                <c:pt idx="24">
                  <c:v>99/00</c:v>
                </c:pt>
                <c:pt idx="25">
                  <c:v>00/01</c:v>
                </c:pt>
                <c:pt idx="26">
                  <c:v>01/02</c:v>
                </c:pt>
                <c:pt idx="27">
                  <c:v>02/03</c:v>
                </c:pt>
                <c:pt idx="28">
                  <c:v>03/04</c:v>
                </c:pt>
                <c:pt idx="29">
                  <c:v>04/05</c:v>
                </c:pt>
                <c:pt idx="30">
                  <c:v>05/06</c:v>
                </c:pt>
                <c:pt idx="31">
                  <c:v>06/07</c:v>
                </c:pt>
                <c:pt idx="32">
                  <c:v>07/08</c:v>
                </c:pt>
                <c:pt idx="33">
                  <c:v>08/09</c:v>
                </c:pt>
                <c:pt idx="34">
                  <c:v>09/10</c:v>
                </c:pt>
                <c:pt idx="35">
                  <c:v>10/11</c:v>
                </c:pt>
                <c:pt idx="36">
                  <c:v>11/12</c:v>
                </c:pt>
                <c:pt idx="37">
                  <c:v>12/13</c:v>
                </c:pt>
                <c:pt idx="38">
                  <c:v>13/14</c:v>
                </c:pt>
                <c:pt idx="39">
                  <c:v>14/15</c:v>
                </c:pt>
                <c:pt idx="40">
                  <c:v>15/16</c:v>
                </c:pt>
                <c:pt idx="41">
                  <c:v>16/17</c:v>
                </c:pt>
                <c:pt idx="42">
                  <c:v>17/18</c:v>
                </c:pt>
                <c:pt idx="43">
                  <c:v>18/19</c:v>
                </c:pt>
                <c:pt idx="44">
                  <c:v>19/20</c:v>
                </c:pt>
              </c:strCache>
            </c:strRef>
          </c:cat>
          <c:val>
            <c:numRef>
              <c:f>Plan1!$B$2:$B$46</c:f>
              <c:numCache>
                <c:formatCode>#,##0</c:formatCode>
                <c:ptCount val="45"/>
                <c:pt idx="0">
                  <c:v>68322619</c:v>
                </c:pt>
                <c:pt idx="1">
                  <c:v>87826664</c:v>
                </c:pt>
                <c:pt idx="2">
                  <c:v>104663795</c:v>
                </c:pt>
                <c:pt idx="3">
                  <c:v>107626377</c:v>
                </c:pt>
                <c:pt idx="4">
                  <c:v>112645423</c:v>
                </c:pt>
                <c:pt idx="5">
                  <c:v>123680597</c:v>
                </c:pt>
                <c:pt idx="6">
                  <c:v>132886342</c:v>
                </c:pt>
                <c:pt idx="7">
                  <c:v>166178592</c:v>
                </c:pt>
                <c:pt idx="8">
                  <c:v>196742941</c:v>
                </c:pt>
                <c:pt idx="9">
                  <c:v>202867755</c:v>
                </c:pt>
                <c:pt idx="10">
                  <c:v>223206267</c:v>
                </c:pt>
                <c:pt idx="11">
                  <c:v>227875846</c:v>
                </c:pt>
                <c:pt idx="12">
                  <c:v>224497550</c:v>
                </c:pt>
                <c:pt idx="13">
                  <c:v>220104380</c:v>
                </c:pt>
                <c:pt idx="14">
                  <c:v>222902343</c:v>
                </c:pt>
                <c:pt idx="15">
                  <c:v>222429160</c:v>
                </c:pt>
                <c:pt idx="16">
                  <c:v>229222243</c:v>
                </c:pt>
                <c:pt idx="17">
                  <c:v>223356251</c:v>
                </c:pt>
                <c:pt idx="18">
                  <c:v>218336005</c:v>
                </c:pt>
                <c:pt idx="19">
                  <c:v>240712907</c:v>
                </c:pt>
                <c:pt idx="20">
                  <c:v>251827212</c:v>
                </c:pt>
                <c:pt idx="21">
                  <c:v>287808142</c:v>
                </c:pt>
                <c:pt idx="22">
                  <c:v>303057415</c:v>
                </c:pt>
                <c:pt idx="23">
                  <c:v>314922522</c:v>
                </c:pt>
                <c:pt idx="24">
                  <c:v>306965623</c:v>
                </c:pt>
                <c:pt idx="25">
                  <c:v>257622017</c:v>
                </c:pt>
                <c:pt idx="26">
                  <c:v>293050543</c:v>
                </c:pt>
                <c:pt idx="27">
                  <c:v>320650076</c:v>
                </c:pt>
                <c:pt idx="28">
                  <c:v>359315559</c:v>
                </c:pt>
                <c:pt idx="29">
                  <c:v>386090117.49000001</c:v>
                </c:pt>
                <c:pt idx="30">
                  <c:v>387441876</c:v>
                </c:pt>
                <c:pt idx="31">
                  <c:v>425535761</c:v>
                </c:pt>
                <c:pt idx="32">
                  <c:v>495723279</c:v>
                </c:pt>
                <c:pt idx="33">
                  <c:v>569215629</c:v>
                </c:pt>
                <c:pt idx="34">
                  <c:v>602193192</c:v>
                </c:pt>
                <c:pt idx="35">
                  <c:v>620082530</c:v>
                </c:pt>
                <c:pt idx="36">
                  <c:v>559215377</c:v>
                </c:pt>
                <c:pt idx="37">
                  <c:v>588477698</c:v>
                </c:pt>
                <c:pt idx="38">
                  <c:v>651294385</c:v>
                </c:pt>
                <c:pt idx="39">
                  <c:v>633927436</c:v>
                </c:pt>
                <c:pt idx="40">
                  <c:v>666824240</c:v>
                </c:pt>
                <c:pt idx="41">
                  <c:v>651840683</c:v>
                </c:pt>
                <c:pt idx="42" formatCode="General">
                  <c:v>641201000</c:v>
                </c:pt>
                <c:pt idx="43" formatCode="General">
                  <c:v>620876000</c:v>
                </c:pt>
                <c:pt idx="44" formatCode="General">
                  <c:v>642677000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0-4B48-9287-823374969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53760"/>
        <c:axId val="105655296"/>
      </c:areaChart>
      <c:catAx>
        <c:axId val="10565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5655296"/>
        <c:crosses val="autoZero"/>
        <c:auto val="1"/>
        <c:lblAlgn val="ctr"/>
        <c:lblOffset val="100"/>
        <c:tickLblSkip val="1"/>
        <c:noMultiLvlLbl val="0"/>
      </c:catAx>
      <c:valAx>
        <c:axId val="1056552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5653760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21193279899558E-2"/>
          <c:y val="0.11590241142373323"/>
          <c:w val="0.9251489129638335"/>
          <c:h val="0.77181495864269889"/>
        </c:manualLayout>
      </c:layout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5653760"/>
        <c:axId val="105655296"/>
      </c:areaChart>
      <c:catAx>
        <c:axId val="10565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5655296"/>
        <c:crosses val="autoZero"/>
        <c:auto val="1"/>
        <c:lblAlgn val="ctr"/>
        <c:lblOffset val="100"/>
        <c:tickLblSkip val="1"/>
        <c:noMultiLvlLbl val="0"/>
      </c:catAx>
      <c:valAx>
        <c:axId val="1056552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05653760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18003460644189E-2"/>
          <c:y val="3.7845774984559613E-2"/>
          <c:w val="0.88869969749403721"/>
          <c:h val="0.73144337965312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Mix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Planilha1!$B$2:$B$14</c:f>
              <c:numCache>
                <c:formatCode>0%</c:formatCode>
                <c:ptCount val="13"/>
                <c:pt idx="0">
                  <c:v>0.55000000000000004</c:v>
                </c:pt>
                <c:pt idx="1">
                  <c:v>0.50600000000000001</c:v>
                </c:pt>
                <c:pt idx="2">
                  <c:v>0.497</c:v>
                </c:pt>
                <c:pt idx="3">
                  <c:v>0.54299999999999993</c:v>
                </c:pt>
                <c:pt idx="4">
                  <c:v>0.56499999999999995</c:v>
                </c:pt>
                <c:pt idx="5">
                  <c:v>0.59200000000000008</c:v>
                </c:pt>
                <c:pt idx="6">
                  <c:v>0.53400000000000003</c:v>
                </c:pt>
                <c:pt idx="7">
                  <c:v>0.54</c:v>
                </c:pt>
                <c:pt idx="8">
                  <c:v>0.64700000000000002</c:v>
                </c:pt>
                <c:pt idx="9">
                  <c:v>0.65999999999999992</c:v>
                </c:pt>
                <c:pt idx="10">
                  <c:v>0.5393</c:v>
                </c:pt>
                <c:pt idx="11">
                  <c:v>0.54990000000000006</c:v>
                </c:pt>
                <c:pt idx="12">
                  <c:v>0.54149999999999998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7-4B10-A20B-34C5F33D5F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7"/>
        <c:axId val="724788624"/>
        <c:axId val="716645056"/>
      </c:barChar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Preço</c:v>
                </c:pt>
              </c:strCache>
            </c:strRef>
          </c:tx>
          <c:spPr>
            <a:ln w="28575" cap="rnd">
              <a:solidFill>
                <a:srgbClr val="FFD9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99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Planilha1!$C$2:$C$14</c:f>
              <c:numCache>
                <c:formatCode>#,##0.00</c:formatCode>
                <c:ptCount val="13"/>
                <c:pt idx="0">
                  <c:v>1.112581246319174</c:v>
                </c:pt>
                <c:pt idx="1">
                  <c:v>1.1661145785358258</c:v>
                </c:pt>
                <c:pt idx="2">
                  <c:v>1.2034878188289329</c:v>
                </c:pt>
                <c:pt idx="3">
                  <c:v>0.95089125235771332</c:v>
                </c:pt>
                <c:pt idx="4">
                  <c:v>0.98564228592170433</c:v>
                </c:pt>
                <c:pt idx="5">
                  <c:v>0.96670393376420705</c:v>
                </c:pt>
                <c:pt idx="6">
                  <c:v>1.1776198995371883</c:v>
                </c:pt>
                <c:pt idx="7">
                  <c:v>0.95655137161356285</c:v>
                </c:pt>
                <c:pt idx="8">
                  <c:v>0.84338149809001839</c:v>
                </c:pt>
                <c:pt idx="9">
                  <c:v>0.88052834669041269</c:v>
                </c:pt>
                <c:pt idx="10">
                  <c:v>1.151290460573221</c:v>
                </c:pt>
                <c:pt idx="11">
                  <c:v>0.98054373317119781</c:v>
                </c:pt>
                <c:pt idx="12">
                  <c:v>1.0993958844629037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37-4B10-A20B-34C5F33D5F3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Ref</c:v>
                </c:pt>
              </c:strCache>
            </c:strRef>
          </c:tx>
          <c:spPr>
            <a:ln w="28575" cap="rnd">
              <a:solidFill>
                <a:schemeClr val="bg1">
                  <a:alpha val="69804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Planilha1!$A$2:$A$14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Planilha1!$D$2:$D$14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37-4B10-A20B-34C5F33D5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391736"/>
        <c:axId val="898391080"/>
      </c:lineChart>
      <c:catAx>
        <c:axId val="72478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716645056"/>
        <c:crosses val="autoZero"/>
        <c:auto val="1"/>
        <c:lblAlgn val="ctr"/>
        <c:lblOffset val="100"/>
        <c:noMultiLvlLbl val="0"/>
      </c:catAx>
      <c:valAx>
        <c:axId val="716645056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pt-BR" sz="1200" dirty="0">
                    <a:solidFill>
                      <a:schemeClr val="bg1"/>
                    </a:solidFill>
                  </a:rPr>
                  <a:t>Mix</a:t>
                </a:r>
                <a:r>
                  <a:rPr lang="pt-BR" sz="1200" baseline="0" dirty="0">
                    <a:solidFill>
                      <a:schemeClr val="bg1"/>
                    </a:solidFill>
                  </a:rPr>
                  <a:t> destinado de etanol</a:t>
                </a:r>
                <a:endParaRPr lang="pt-BR" sz="12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8.9903150027336697E-3"/>
              <c:y val="0.225185351847767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724788624"/>
        <c:crosses val="autoZero"/>
        <c:crossBetween val="between"/>
      </c:valAx>
      <c:valAx>
        <c:axId val="898391080"/>
        <c:scaling>
          <c:orientation val="minMax"/>
          <c:max val="1.4"/>
          <c:min val="-3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898391736"/>
        <c:crosses val="max"/>
        <c:crossBetween val="between"/>
      </c:valAx>
      <c:catAx>
        <c:axId val="898391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8391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Histórico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2030</c:v>
                </c:pt>
              </c:numCache>
            </c:num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3.2</c:v>
                </c:pt>
                <c:pt idx="1">
                  <c:v>3.38</c:v>
                </c:pt>
                <c:pt idx="2">
                  <c:v>3.51</c:v>
                </c:pt>
                <c:pt idx="3">
                  <c:v>3.84</c:v>
                </c:pt>
                <c:pt idx="4">
                  <c:v>4.01</c:v>
                </c:pt>
                <c:pt idx="5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7-4EA3-A1BD-6B3F2691DEE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Cenário Net Zero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Planilha1!$A$2:$A$8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2030</c:v>
                </c:pt>
              </c:numCache>
            </c:numRef>
          </c:cat>
          <c:val>
            <c:numRef>
              <c:f>Planilha1!$C$2:$C$8</c:f>
              <c:numCache>
                <c:formatCode>General</c:formatCode>
                <c:ptCount val="7"/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7-4EA3-A1BD-6B3F2691D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066703"/>
        <c:axId val="269072943"/>
      </c:barChart>
      <c:catAx>
        <c:axId val="26906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9072943"/>
        <c:crosses val="autoZero"/>
        <c:auto val="1"/>
        <c:lblAlgn val="ctr"/>
        <c:lblOffset val="100"/>
        <c:noMultiLvlLbl val="0"/>
      </c:catAx>
      <c:valAx>
        <c:axId val="26907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9066703"/>
        <c:crosses val="autoZero"/>
        <c:crossBetween val="between"/>
      </c:valAx>
      <c:spPr>
        <a:solidFill>
          <a:schemeClr val="bg1">
            <a:lumMod val="95000"/>
            <a:alpha val="66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0.29121</cdr:x>
      <cdr:y>0.24426</cdr:y>
    </cdr:from>
    <cdr:to>
      <cdr:x>0.50977</cdr:x>
      <cdr:y>0.56932</cdr:y>
    </cdr:to>
    <cdr:sp macro="" textlink="">
      <cdr:nvSpPr>
        <cdr:cNvPr id="2" name="Retângulo: Cantos Arredondados 1">
          <a:extLst xmlns:a="http://schemas.openxmlformats.org/drawingml/2006/main">
            <a:ext uri="{FF2B5EF4-FFF2-40B4-BE49-F238E27FC236}">
              <a16:creationId xmlns:a16="http://schemas.microsoft.com/office/drawing/2014/main" id="{8472F28D-24ED-4943-A93D-A011EC73B6D9}"/>
            </a:ext>
          </a:extLst>
        </cdr:cNvPr>
        <cdr:cNvSpPr/>
      </cdr:nvSpPr>
      <cdr:spPr>
        <a:xfrm xmlns:a="http://schemas.openxmlformats.org/drawingml/2006/main">
          <a:off x="3221610" y="1131061"/>
          <a:ext cx="2417895" cy="1505232"/>
        </a:xfrm>
        <a:prstGeom xmlns:a="http://schemas.openxmlformats.org/drawingml/2006/main" prst="roundRect">
          <a:avLst>
            <a:gd name="adj" fmla="val 6612"/>
          </a:avLst>
        </a:prstGeom>
        <a:solidFill xmlns:a="http://schemas.openxmlformats.org/drawingml/2006/main">
          <a:srgbClr val="BFFDA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959CA-1D86-4245-8248-DD1C547225C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82923-3DB8-499C-B2B7-B6577D9B90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41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9280F-BA04-4440-91D4-789818F7EBF2}" type="slidenum"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75" y="644525"/>
            <a:ext cx="5497513" cy="3092450"/>
          </a:xfrm>
          <a:ln/>
        </p:spPr>
      </p:sp>
    </p:spTree>
    <p:extLst>
      <p:ext uri="{BB962C8B-B14F-4D97-AF65-F5344CB8AC3E}">
        <p14:creationId xmlns:p14="http://schemas.microsoft.com/office/powerpoint/2010/main" val="273112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https://www.iea.org/reports/world-energy-outlook-2021/executive-summary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82923-3DB8-499C-B2B7-B6577D9B90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23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82923-3DB8-499C-B2B7-B6577D9B90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61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1E530-7427-4F74-A366-C5A458918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82923-3DB8-499C-B2B7-B6577D9B90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47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82923-3DB8-499C-B2B7-B6577D9B90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0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A33DC-C237-C889-7BB9-70CA62696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72122A-3A21-1606-58D0-59A91F8CD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A071FA-524F-72FC-069B-99251DE7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282528-8A4A-EF62-A057-8771DC57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19A651-7A0B-9F0B-7913-383C10FE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93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714DC-3BD1-65FB-4603-CB185D3C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231966-4943-C69F-3500-1993AC6B2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81E615-FE90-7A5E-6517-9BA51AD1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047CB0-6FE9-6984-A22D-D54F8F8B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D6540C-0B25-592D-EFC4-D1EE400D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66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0B7532-C063-E2E0-08FE-AC4AD1C44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8AA850-B1AE-64A8-EE63-2B87C91A8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FCFD00-3FE1-DA73-6C36-A5F81C81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A3E677-B02D-5E75-E046-55D6DBC0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C8751-7596-809E-9F8A-02504095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1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FC7FFD1-6D32-4B02-9850-3BC5FE828E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FC7FFD1-6D32-4B02-9850-3BC5FE828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BC680795-43FC-4537-AA8B-EE9F9657A9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1541FED-60FA-4A6C-9455-E501F5CACB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1233150" cy="3600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spc="10" baseline="0"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en-US" noProof="0"/>
              <a:t>Placeholder subtitle (optional)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BC9BD7-B3E3-458E-86D3-8FB80588B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Creation date: mm.dd.yy | Responsible department for filing: xxxx-xx | CSD-Class: xx.x – xx years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A9CAE6-6CD7-4DC8-8C6F-48AA1C88B3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1233150" cy="360099"/>
          </a:xfrm>
        </p:spPr>
        <p:txBody>
          <a:bodyPr>
            <a:spAutoFit/>
          </a:bodyPr>
          <a:lstStyle>
            <a:lvl1pPr>
              <a:defRPr b="0"/>
            </a:lvl1pPr>
          </a:lstStyle>
          <a:p>
            <a:r>
              <a:rPr lang="en-US" noProof="0"/>
              <a:t>Placeholder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399745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956D1-6CDE-3804-788B-6F3EBC1F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CC049-9E75-F1C8-2923-45AC58341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2A6889-7E94-67C6-AABA-DB3D6564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DF5563-5672-9D40-4E77-5A3677D1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56D181-5532-8944-49EF-40E3261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1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3184A-2C25-E58B-2DCA-1BA8A8C7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E08E49-FDCE-34BE-6DB1-7898248E8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54952C-A3BD-94AD-3B6B-2E7EDE06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0FBDD8-FB66-967A-D4FB-6A0879FF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66C9AD-DD03-27E8-12BE-01836B6B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B7895-E38E-2224-5C2A-744996C6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B0787-B2DF-C0BE-4803-ACC31A980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4B12BB-E7AD-274B-E274-04EDA2BA4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01CDEB-CB9C-9C65-88E2-42675BBA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0B9554-EF58-CE9C-022C-FC711BD4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952284-E622-D13D-D7A5-08C67BAC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0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C5028-7A37-C505-0470-92908C81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95029B-A442-6E74-D79C-B73E82716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3DC2C4-0375-8F65-75E2-BC84E8C66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B29D75-7DA1-6690-0083-B593AB162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A5C6A2-CC53-DBDF-093A-494BD1A67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36330A-3B9E-8F36-9C45-87146B83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F6E05D7-923B-586F-43DC-01F88E5C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5E65E3-AD9B-9B11-A4CB-21EED96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48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47ACB-0630-3648-0D6D-7624E32A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DE86F2-0437-0833-8768-38955067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938694-0957-641E-3E4D-1529D6EB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80F81A-7734-5FED-D992-8CBCA547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7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96AC2B-456F-24A5-D281-ED37AE63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2E8B4A-44B5-7CBA-7AF9-A6D8BCF2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7F5DB7-7C3C-F551-0552-268224EF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04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EE0F8-03F1-A964-9950-099C4147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0FB18D-D1D3-267A-D010-ECEB8DA93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E5D627-64FF-9F60-B949-D8D9638AF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07F0F3-DE7A-478D-824C-DE8C7367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954413-42E0-EA2B-E5C6-827D0469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A68F6F-06A5-A41D-57E5-A179B1E0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8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D2C1C-8DA8-2EBC-9224-1C07E326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3126BA6-A847-5DD7-AEB1-7665FA677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7969E9-E930-2E0E-D53D-0A312F5ED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0B061A-1C46-903D-9AF3-34259818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FA0AD9-5EDA-8AD6-F183-C34B7611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65B1AC-254F-FAB0-C335-B67249E8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5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386F97-52C6-9369-16F6-D19D3927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AC6994-28FC-43B5-A57C-53F3E2FA7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E93335-05DD-6BA8-6391-6DAFA9AE8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5D5-EB92-4A8D-8714-0649C4A9AB59}" type="datetimeFigureOut">
              <a:rPr lang="pt-BR" smtClean="0"/>
              <a:t>27/07/2023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13A2A-4049-4218-D4EC-62D92F289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148C13-275B-573B-0D19-7F794E29E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F755-5EBF-409D-A8C8-80D6B45E09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9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ifacucar.com.br/" TargetMode="External"/><Relationship Id="rId4" Type="http://schemas.openxmlformats.org/officeDocument/2006/relationships/hyperlink" Target="http://www.sifaeg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692CD1C2-DA1A-678F-B215-82C4AAAF3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8427FA9-B60D-4F3B-84C0-A297CC3007B8}"/>
              </a:ext>
            </a:extLst>
          </p:cNvPr>
          <p:cNvSpPr txBox="1"/>
          <p:nvPr/>
        </p:nvSpPr>
        <p:spPr>
          <a:xfrm>
            <a:off x="702559" y="2419383"/>
            <a:ext cx="8500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-3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Etanol e a Transição Energética</a:t>
            </a:r>
            <a:endParaRPr lang="en-US" sz="4800" b="1" spc="-300" dirty="0">
              <a:solidFill>
                <a:schemeClr val="bg1"/>
              </a:solidFill>
              <a:latin typeface="Arial Black" panose="020B0A04020102020204" pitchFamily="34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508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9F40E9A6-8530-A2C5-226C-947D7006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B9BB87-E4FF-4925-8450-865E2BE20257}"/>
              </a:ext>
            </a:extLst>
          </p:cNvPr>
          <p:cNvSpPr txBox="1"/>
          <p:nvPr/>
        </p:nvSpPr>
        <p:spPr>
          <a:xfrm>
            <a:off x="668836" y="543276"/>
            <a:ext cx="11355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3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Demanda global por biocombustíveis no cenário Net Zero</a:t>
            </a:r>
          </a:p>
        </p:txBody>
      </p:sp>
      <p:sp>
        <p:nvSpPr>
          <p:cNvPr id="38" name="Rectangle 77">
            <a:extLst>
              <a:ext uri="{FF2B5EF4-FFF2-40B4-BE49-F238E27FC236}">
                <a16:creationId xmlns:a16="http://schemas.microsoft.com/office/drawing/2014/main" id="{25F6005D-F902-F980-F921-A06A412E6072}"/>
              </a:ext>
            </a:extLst>
          </p:cNvPr>
          <p:cNvSpPr/>
          <p:nvPr/>
        </p:nvSpPr>
        <p:spPr bwMode="auto">
          <a:xfrm>
            <a:off x="180622" y="6474187"/>
            <a:ext cx="3152887" cy="297004"/>
          </a:xfrm>
          <a:prstGeom prst="rect">
            <a:avLst/>
          </a:prstGeom>
          <a:solidFill>
            <a:srgbClr val="BFF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World Energy Outlook 2021, IEA (2022).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534CEB6-BB87-EF4C-F68E-E745E1A845A1}"/>
              </a:ext>
            </a:extLst>
          </p:cNvPr>
          <p:cNvGraphicFramePr/>
          <p:nvPr/>
        </p:nvGraphicFramePr>
        <p:xfrm>
          <a:off x="2016480" y="2080951"/>
          <a:ext cx="8128000" cy="430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F1FEFB-158C-A373-04EA-0AA218ADB7FE}"/>
              </a:ext>
            </a:extLst>
          </p:cNvPr>
          <p:cNvSpPr txBox="1"/>
          <p:nvPr/>
        </p:nvSpPr>
        <p:spPr>
          <a:xfrm rot="16200000">
            <a:off x="1020120" y="3387295"/>
            <a:ext cx="1812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bg1"/>
                </a:solidFill>
                <a:effectLst/>
                <a:latin typeface="Graphik"/>
              </a:rPr>
              <a:t>Valores em EJ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80B4472-35E4-6A93-4660-332B28FC6604}"/>
              </a:ext>
            </a:extLst>
          </p:cNvPr>
          <p:cNvSpPr/>
          <p:nvPr/>
        </p:nvSpPr>
        <p:spPr>
          <a:xfrm rot="18023652">
            <a:off x="8187108" y="3640451"/>
            <a:ext cx="1099595" cy="30748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C0A3360-DD5D-E9F3-84C4-61FD88EC73DB}"/>
              </a:ext>
            </a:extLst>
          </p:cNvPr>
          <p:cNvSpPr txBox="1"/>
          <p:nvPr/>
        </p:nvSpPr>
        <p:spPr>
          <a:xfrm>
            <a:off x="7692369" y="3242171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Baguet Script" panose="020B0604020202020204" pitchFamily="2" charset="0"/>
              </a:rPr>
              <a:t>+ 3,3 X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1BD400-C4DF-6EF7-CC35-C7391C493294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11380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0E6CB5A6-DA94-2389-7488-8B83BF03C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54" name="CaixaDeTexto 12">
            <a:extLst>
              <a:ext uri="{FF2B5EF4-FFF2-40B4-BE49-F238E27FC236}">
                <a16:creationId xmlns:a16="http://schemas.microsoft.com/office/drawing/2014/main" id="{D262AD84-6945-4D85-A3A3-C56F53728C2E}"/>
              </a:ext>
            </a:extLst>
          </p:cNvPr>
          <p:cNvSpPr txBox="1"/>
          <p:nvPr/>
        </p:nvSpPr>
        <p:spPr>
          <a:xfrm>
            <a:off x="569664" y="629062"/>
            <a:ext cx="11339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MENSURAR A INTENSIDADE DE CARBONO (BAIXO CARBONO) NO SETOR DE TRANSPORTE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2293CCF-7236-45DB-AF22-9C24CC3ADF4F}"/>
              </a:ext>
            </a:extLst>
          </p:cNvPr>
          <p:cNvSpPr/>
          <p:nvPr/>
        </p:nvSpPr>
        <p:spPr>
          <a:xfrm>
            <a:off x="1104122" y="1533377"/>
            <a:ext cx="9983755" cy="5064927"/>
          </a:xfrm>
          <a:prstGeom prst="roundRect">
            <a:avLst>
              <a:gd name="adj" fmla="val 2481"/>
            </a:avLst>
          </a:prstGeom>
          <a:solidFill>
            <a:schemeClr val="bg1"/>
          </a:solidFill>
          <a:ln w="79375">
            <a:solidFill>
              <a:srgbClr val="C2E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627DF092-DAB3-4871-B1A8-449DADFB8C84}"/>
              </a:ext>
            </a:extLst>
          </p:cNvPr>
          <p:cNvGrpSpPr/>
          <p:nvPr/>
        </p:nvGrpSpPr>
        <p:grpSpPr>
          <a:xfrm>
            <a:off x="1313554" y="2314795"/>
            <a:ext cx="3594997" cy="3637966"/>
            <a:chOff x="1756570" y="2338511"/>
            <a:chExt cx="3594997" cy="3637966"/>
          </a:xfrm>
        </p:grpSpPr>
        <p:pic>
          <p:nvPicPr>
            <p:cNvPr id="16" name="Imagem 15" descr="Interface gráfica do usuário, Aplicativo&#10;&#10;Descrição gerada automaticamente com confiança média">
              <a:extLst>
                <a:ext uri="{FF2B5EF4-FFF2-40B4-BE49-F238E27FC236}">
                  <a16:creationId xmlns:a16="http://schemas.microsoft.com/office/drawing/2014/main" id="{9370A2BD-E5ED-4A9F-83BA-FD6A501E8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570" y="2338511"/>
              <a:ext cx="3594997" cy="3637966"/>
            </a:xfrm>
            <a:prstGeom prst="rect">
              <a:avLst/>
            </a:prstGeom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EE66219-6054-45DE-9001-DBFD6DF516F1}"/>
                </a:ext>
              </a:extLst>
            </p:cNvPr>
            <p:cNvSpPr txBox="1"/>
            <p:nvPr/>
          </p:nvSpPr>
          <p:spPr>
            <a:xfrm>
              <a:off x="2279712" y="3819282"/>
              <a:ext cx="2872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Produção do veículo e componentes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5506BE40-79DD-49A4-AF9D-96AD15A0448D}"/>
                </a:ext>
              </a:extLst>
            </p:cNvPr>
            <p:cNvSpPr txBox="1"/>
            <p:nvPr/>
          </p:nvSpPr>
          <p:spPr>
            <a:xfrm>
              <a:off x="4104952" y="4644199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Montadora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0816503F-FC3C-4180-8643-A75B5942D799}"/>
                </a:ext>
              </a:extLst>
            </p:cNvPr>
            <p:cNvSpPr txBox="1"/>
            <p:nvPr/>
          </p:nvSpPr>
          <p:spPr>
            <a:xfrm>
              <a:off x="2039225" y="5192117"/>
              <a:ext cx="3089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Produção do veículo e componentes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F4FA0766-194B-4693-83DC-2C317B446E07}"/>
                </a:ext>
              </a:extLst>
            </p:cNvPr>
            <p:cNvSpPr txBox="1"/>
            <p:nvPr/>
          </p:nvSpPr>
          <p:spPr>
            <a:xfrm>
              <a:off x="2312377" y="4237519"/>
              <a:ext cx="1853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Materiais e componentes</a:t>
              </a:r>
            </a:p>
          </p:txBody>
        </p: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B24AD0A7-740D-48D7-B2BE-F507C15076B3}"/>
              </a:ext>
            </a:extLst>
          </p:cNvPr>
          <p:cNvGrpSpPr/>
          <p:nvPr/>
        </p:nvGrpSpPr>
        <p:grpSpPr>
          <a:xfrm>
            <a:off x="8823486" y="2305269"/>
            <a:ext cx="1955300" cy="3599866"/>
            <a:chOff x="8911155" y="2338510"/>
            <a:chExt cx="1955300" cy="3599866"/>
          </a:xfrm>
        </p:grpSpPr>
        <p:pic>
          <p:nvPicPr>
            <p:cNvPr id="14" name="Imagem 13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7B36E55-5F33-43B2-98EC-842A45BD4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1155" y="2338510"/>
              <a:ext cx="1919242" cy="3599866"/>
            </a:xfrm>
            <a:prstGeom prst="rect">
              <a:avLst/>
            </a:prstGeom>
          </p:spPr>
        </p:pic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F8D54A49-583F-4C0C-9EBC-8C02116DBC8F}"/>
                </a:ext>
              </a:extLst>
            </p:cNvPr>
            <p:cNvSpPr txBox="1"/>
            <p:nvPr/>
          </p:nvSpPr>
          <p:spPr>
            <a:xfrm>
              <a:off x="9359610" y="3814890"/>
              <a:ext cx="1047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Fim da Vida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906376E4-DBB2-4C34-99DB-D36C3F53A62A}"/>
                </a:ext>
              </a:extLst>
            </p:cNvPr>
            <p:cNvSpPr txBox="1"/>
            <p:nvPr/>
          </p:nvSpPr>
          <p:spPr>
            <a:xfrm>
              <a:off x="9229468" y="4356774"/>
              <a:ext cx="163698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Etapa de descarte</a:t>
              </a:r>
              <a:b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reuso, que mais</a:t>
              </a:r>
              <a:b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tarde fará o elo da</a:t>
              </a:r>
              <a:b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economia circular,</a:t>
              </a:r>
              <a:b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Reciclagem</a:t>
              </a: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7E8BA283-ED32-495B-B11F-917C34241BC6}"/>
              </a:ext>
            </a:extLst>
          </p:cNvPr>
          <p:cNvGrpSpPr/>
          <p:nvPr/>
        </p:nvGrpSpPr>
        <p:grpSpPr>
          <a:xfrm>
            <a:off x="4989722" y="2229070"/>
            <a:ext cx="3772679" cy="3805114"/>
            <a:chOff x="5686786" y="2338511"/>
            <a:chExt cx="3772679" cy="3637965"/>
          </a:xfrm>
        </p:grpSpPr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2BED91CC-DCC6-49D2-B407-33AEFF3399CA}"/>
                </a:ext>
              </a:extLst>
            </p:cNvPr>
            <p:cNvGrpSpPr/>
            <p:nvPr/>
          </p:nvGrpSpPr>
          <p:grpSpPr>
            <a:xfrm>
              <a:off x="5686786" y="2338511"/>
              <a:ext cx="3772679" cy="3637965"/>
              <a:chOff x="5247496" y="2338511"/>
              <a:chExt cx="3772679" cy="3637965"/>
            </a:xfrm>
          </p:grpSpPr>
          <p:pic>
            <p:nvPicPr>
              <p:cNvPr id="28" name="Imagem 27" descr="Interface gráfica do usuário, Aplicativo&#10;&#10;Descrição gerada automaticamente">
                <a:extLst>
                  <a:ext uri="{FF2B5EF4-FFF2-40B4-BE49-F238E27FC236}">
                    <a16:creationId xmlns:a16="http://schemas.microsoft.com/office/drawing/2014/main" id="{FC4F48A5-432E-4946-93F1-394E9C990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7496" y="2338511"/>
                <a:ext cx="3772679" cy="3637965"/>
              </a:xfrm>
              <a:prstGeom prst="rect">
                <a:avLst/>
              </a:prstGeom>
            </p:spPr>
          </p:pic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2FDA8C1F-839F-4B2B-BE64-C9F575D85618}"/>
                  </a:ext>
                </a:extLst>
              </p:cNvPr>
              <p:cNvSpPr txBox="1"/>
              <p:nvPr/>
            </p:nvSpPr>
            <p:spPr>
              <a:xfrm>
                <a:off x="5575651" y="3830459"/>
                <a:ext cx="15456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t-B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Prod. Combustível</a:t>
                </a:r>
              </a:p>
            </p:txBody>
          </p:sp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F5A06049-A4E2-42B5-A01D-2E4C583E27F3}"/>
                  </a:ext>
                </a:extLst>
              </p:cNvPr>
              <p:cNvSpPr txBox="1"/>
              <p:nvPr/>
            </p:nvSpPr>
            <p:spPr>
              <a:xfrm>
                <a:off x="7376593" y="3822346"/>
                <a:ext cx="12902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t-B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Uso do Veículo</a:t>
                </a:r>
              </a:p>
            </p:txBody>
          </p:sp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368AD183-2918-40AD-95AA-8DF1314C7470}"/>
                  </a:ext>
                </a:extLst>
              </p:cNvPr>
              <p:cNvSpPr txBox="1"/>
              <p:nvPr/>
            </p:nvSpPr>
            <p:spPr>
              <a:xfrm>
                <a:off x="5702801" y="4644199"/>
                <a:ext cx="1496885" cy="29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Poço-ao-Tanque</a:t>
                </a:r>
              </a:p>
            </p:txBody>
          </p:sp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38BF870-6470-47D5-8A26-5AC174A57A38}"/>
                  </a:ext>
                </a:extLst>
              </p:cNvPr>
              <p:cNvSpPr txBox="1"/>
              <p:nvPr/>
            </p:nvSpPr>
            <p:spPr>
              <a:xfrm>
                <a:off x="7237330" y="4644199"/>
                <a:ext cx="1416734" cy="29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Tanque-á-Roda</a:t>
                </a:r>
              </a:p>
            </p:txBody>
          </p:sp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87335827-C317-41B6-9DAF-3BF41A445FAE}"/>
                  </a:ext>
                </a:extLst>
              </p:cNvPr>
              <p:cNvSpPr txBox="1"/>
              <p:nvPr/>
            </p:nvSpPr>
            <p:spPr>
              <a:xfrm>
                <a:off x="6496973" y="5231324"/>
                <a:ext cx="1239442" cy="29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Poço-à-Roda</a:t>
                </a:r>
              </a:p>
            </p:txBody>
          </p:sp>
        </p:grpSp>
        <p:pic>
          <p:nvPicPr>
            <p:cNvPr id="1026" name="Picture 2" descr="Trabalhe na Concessionária Chevrolet Automec Interior de SP">
              <a:extLst>
                <a:ext uri="{FF2B5EF4-FFF2-40B4-BE49-F238E27FC236}">
                  <a16:creationId xmlns:a16="http://schemas.microsoft.com/office/drawing/2014/main" id="{4A21C874-B9E4-42C4-9C43-3372E208E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558" y="2461829"/>
              <a:ext cx="683738" cy="77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DC4AF1DB-BD00-4C4E-838B-140AEE1CDA65}"/>
              </a:ext>
            </a:extLst>
          </p:cNvPr>
          <p:cNvGrpSpPr/>
          <p:nvPr/>
        </p:nvGrpSpPr>
        <p:grpSpPr>
          <a:xfrm>
            <a:off x="1267931" y="1644602"/>
            <a:ext cx="11240177" cy="707886"/>
            <a:chOff x="3216547" y="1420005"/>
            <a:chExt cx="8740234" cy="707886"/>
          </a:xfrm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4D35FB56-6B05-437D-98C3-1EDAC557533D}"/>
                </a:ext>
              </a:extLst>
            </p:cNvPr>
            <p:cNvSpPr/>
            <p:nvPr/>
          </p:nvSpPr>
          <p:spPr>
            <a:xfrm>
              <a:off x="3216547" y="1472137"/>
              <a:ext cx="1009650" cy="44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 </a:t>
              </a: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6BA59A9D-19DB-4FD6-B6D9-EF055C7B0D2C}"/>
                </a:ext>
              </a:extLst>
            </p:cNvPr>
            <p:cNvSpPr txBox="1"/>
            <p:nvPr/>
          </p:nvSpPr>
          <p:spPr>
            <a:xfrm>
              <a:off x="3312635" y="1420005"/>
              <a:ext cx="86441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ETAPAS DA AVALIAÇÃO DO CICLO DE VIDA (ACV) </a:t>
              </a:r>
            </a:p>
            <a:p>
              <a:r>
                <a:rPr lang="pt-BR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“do berço ao túmulo”</a:t>
              </a: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2DCE537-4FB3-40D3-AE3D-4B54C92F87CE}"/>
              </a:ext>
            </a:extLst>
          </p:cNvPr>
          <p:cNvSpPr txBox="1"/>
          <p:nvPr/>
        </p:nvSpPr>
        <p:spPr>
          <a:xfrm>
            <a:off x="4910572" y="5976869"/>
            <a:ext cx="3954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“poço-à-roda” para “fonte-à-roda”,  envolvendo todas as fontes de energia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16ACFD7-B729-A918-FCD0-FCBFDC5CC828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37430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CDBC8D10-817C-F1D9-2C47-64B9A802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53" name="object 2">
            <a:extLst>
              <a:ext uri="{FF2B5EF4-FFF2-40B4-BE49-F238E27FC236}">
                <a16:creationId xmlns:a16="http://schemas.microsoft.com/office/drawing/2014/main" id="{DC8B3F1E-D483-4AF7-9139-6752CF614BDE}"/>
              </a:ext>
            </a:extLst>
          </p:cNvPr>
          <p:cNvSpPr txBox="1">
            <a:spLocks/>
          </p:cNvSpPr>
          <p:nvPr/>
        </p:nvSpPr>
        <p:spPr>
          <a:xfrm>
            <a:off x="567947" y="655346"/>
            <a:ext cx="11379359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8" lvl="0" algn="l">
              <a:defRPr/>
            </a:pPr>
            <a:r>
              <a:rPr lang="en-US" sz="3200" b="1" spc="-15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Exemplo</a:t>
            </a:r>
            <a:r>
              <a:rPr lang="en-US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considerando</a:t>
            </a:r>
            <a:r>
              <a:rPr lang="en-US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 </a:t>
            </a:r>
            <a:r>
              <a:rPr lang="en-US" sz="3200" b="1" spc="-15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conceito</a:t>
            </a:r>
            <a:r>
              <a:rPr lang="en-US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poço</a:t>
            </a:r>
            <a:r>
              <a:rPr lang="en-US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-à-</a:t>
            </a:r>
            <a:r>
              <a:rPr lang="en-US" sz="3200" b="1" spc="-15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roda</a:t>
            </a:r>
            <a:endParaRPr lang="pt-BR" sz="3200" b="1" spc="-15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3BAA6AD-F602-41D3-A6ED-8715EEFEB8A6}"/>
              </a:ext>
            </a:extLst>
          </p:cNvPr>
          <p:cNvSpPr txBox="1">
            <a:spLocks/>
          </p:cNvSpPr>
          <p:nvPr/>
        </p:nvSpPr>
        <p:spPr>
          <a:xfrm>
            <a:off x="567947" y="1101198"/>
            <a:ext cx="5280161" cy="10740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 algn="l">
              <a:lnSpc>
                <a:spcPct val="120000"/>
              </a:lnSpc>
              <a:defRPr/>
            </a:pP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veículos</a:t>
            </a:r>
            <a:endParaRPr lang="en-US" sz="2000" b="1" dirty="0">
              <a:solidFill>
                <a:srgbClr val="BFFD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164" algn="l">
              <a:lnSpc>
                <a:spcPct val="120000"/>
              </a:lnSpc>
              <a:defRPr/>
            </a:pPr>
            <a:r>
              <a:rPr lang="en-US" sz="2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(thank-to-wheel)</a:t>
            </a:r>
          </a:p>
          <a:p>
            <a:pPr marL="170164" algn="l">
              <a:lnSpc>
                <a:spcPct val="120000"/>
              </a:lnSpc>
              <a:defRPr/>
            </a:pPr>
            <a:endParaRPr lang="en-US" sz="2000" b="1" spc="-150" dirty="0">
              <a:solidFill>
                <a:srgbClr val="BFFD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ight Arrow 21">
            <a:extLst>
              <a:ext uri="{FF2B5EF4-FFF2-40B4-BE49-F238E27FC236}">
                <a16:creationId xmlns:a16="http://schemas.microsoft.com/office/drawing/2014/main" id="{2A0FDDDE-3B51-4D32-98EB-6341DA3C5761}"/>
              </a:ext>
            </a:extLst>
          </p:cNvPr>
          <p:cNvSpPr/>
          <p:nvPr/>
        </p:nvSpPr>
        <p:spPr>
          <a:xfrm>
            <a:off x="13451252" y="2996474"/>
            <a:ext cx="1141365" cy="400751"/>
          </a:xfrm>
          <a:prstGeom prst="rightArrow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E8B044F1-6317-49A1-BF7A-A6586F25B062}"/>
              </a:ext>
            </a:extLst>
          </p:cNvPr>
          <p:cNvSpPr txBox="1">
            <a:spLocks/>
          </p:cNvSpPr>
          <p:nvPr/>
        </p:nvSpPr>
        <p:spPr>
          <a:xfrm>
            <a:off x="6592223" y="1261582"/>
            <a:ext cx="5179626" cy="3354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>
              <a:lnSpc>
                <a:spcPct val="120000"/>
              </a:lnSpc>
              <a:defRPr/>
            </a:pP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Emissão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GEE de </a:t>
            </a: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endParaRPr lang="en-US" sz="2000" b="1" spc="-150" dirty="0">
              <a:solidFill>
                <a:srgbClr val="BFFD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7E76D02-6A20-4062-8A65-2B335CC2223A}"/>
              </a:ext>
            </a:extLst>
          </p:cNvPr>
          <p:cNvGrpSpPr/>
          <p:nvPr/>
        </p:nvGrpSpPr>
        <p:grpSpPr>
          <a:xfrm>
            <a:off x="7279095" y="2265531"/>
            <a:ext cx="877163" cy="979103"/>
            <a:chOff x="6097490" y="2826992"/>
            <a:chExt cx="1490877" cy="1618349"/>
          </a:xfrm>
        </p:grpSpPr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5FBBBBA1-950D-4CA4-80FE-26484FC5445B}"/>
                </a:ext>
              </a:extLst>
            </p:cNvPr>
            <p:cNvSpPr txBox="1"/>
            <p:nvPr/>
          </p:nvSpPr>
          <p:spPr>
            <a:xfrm>
              <a:off x="6097490" y="3377027"/>
              <a:ext cx="1490877" cy="106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BFFDA6"/>
                  </a:solidFill>
                </a:rPr>
                <a:t>Etanol</a:t>
              </a:r>
              <a:endParaRPr lang="pt-BR" dirty="0">
                <a:solidFill>
                  <a:schemeClr val="bg1"/>
                </a:solidFill>
              </a:endParaRP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20-30</a:t>
              </a:r>
              <a:endParaRPr lang="en-US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67D04FD5-7B76-4ECC-816D-3A8D6AA5DCCB}"/>
                </a:ext>
              </a:extLst>
            </p:cNvPr>
            <p:cNvSpPr/>
            <p:nvPr/>
          </p:nvSpPr>
          <p:spPr>
            <a:xfrm>
              <a:off x="6387216" y="2826992"/>
              <a:ext cx="802774" cy="457059"/>
            </a:xfrm>
            <a:custGeom>
              <a:avLst/>
              <a:gdLst>
                <a:gd name="connsiteX0" fmla="*/ 689427 w 802774"/>
                <a:gd name="connsiteY0" fmla="*/ 227507 h 457059"/>
                <a:gd name="connsiteX1" fmla="*/ 679902 w 802774"/>
                <a:gd name="connsiteY1" fmla="*/ 227507 h 457059"/>
                <a:gd name="connsiteX2" fmla="*/ 679902 w 802774"/>
                <a:gd name="connsiteY2" fmla="*/ 227507 h 457059"/>
                <a:gd name="connsiteX3" fmla="*/ 619895 w 802774"/>
                <a:gd name="connsiteY3" fmla="*/ 111302 h 457059"/>
                <a:gd name="connsiteX4" fmla="*/ 489403 w 802774"/>
                <a:gd name="connsiteY4" fmla="*/ 93204 h 457059"/>
                <a:gd name="connsiteX5" fmla="*/ 296998 w 802774"/>
                <a:gd name="connsiteY5" fmla="*/ 4622 h 457059"/>
                <a:gd name="connsiteX6" fmla="*/ 165552 w 802774"/>
                <a:gd name="connsiteY6" fmla="*/ 170357 h 457059"/>
                <a:gd name="connsiteX7" fmla="*/ 165552 w 802774"/>
                <a:gd name="connsiteY7" fmla="*/ 172262 h 457059"/>
                <a:gd name="connsiteX8" fmla="*/ 28392 w 802774"/>
                <a:gd name="connsiteY8" fmla="*/ 227507 h 457059"/>
                <a:gd name="connsiteX9" fmla="*/ 13152 w 802774"/>
                <a:gd name="connsiteY9" fmla="*/ 374192 h 457059"/>
                <a:gd name="connsiteX10" fmla="*/ 136025 w 802774"/>
                <a:gd name="connsiteY10" fmla="*/ 456107 h 457059"/>
                <a:gd name="connsiteX11" fmla="*/ 136025 w 802774"/>
                <a:gd name="connsiteY11" fmla="*/ 457059 h 457059"/>
                <a:gd name="connsiteX12" fmla="*/ 688475 w 802774"/>
                <a:gd name="connsiteY12" fmla="*/ 457059 h 457059"/>
                <a:gd name="connsiteX13" fmla="*/ 802775 w 802774"/>
                <a:gd name="connsiteY13" fmla="*/ 342759 h 457059"/>
                <a:gd name="connsiteX14" fmla="*/ 689427 w 802774"/>
                <a:gd name="connsiteY14" fmla="*/ 227507 h 4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774" h="457059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gradFill>
              <a:gsLst>
                <a:gs pos="0">
                  <a:srgbClr val="6DD6C5"/>
                </a:gs>
                <a:gs pos="100000">
                  <a:srgbClr val="70F95E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F035973-92A0-4A23-995F-E1447C009514}"/>
              </a:ext>
            </a:extLst>
          </p:cNvPr>
          <p:cNvGrpSpPr/>
          <p:nvPr/>
        </p:nvGrpSpPr>
        <p:grpSpPr>
          <a:xfrm>
            <a:off x="8260981" y="2105546"/>
            <a:ext cx="1010213" cy="1140646"/>
            <a:chOff x="6426553" y="2636913"/>
            <a:chExt cx="1632661" cy="1722340"/>
          </a:xfrm>
        </p:grpSpPr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6DCD28FE-32D1-46AC-B285-6BB99FF69890}"/>
                </a:ext>
              </a:extLst>
            </p:cNvPr>
            <p:cNvSpPr txBox="1"/>
            <p:nvPr/>
          </p:nvSpPr>
          <p:spPr>
            <a:xfrm>
              <a:off x="6426553" y="3383313"/>
              <a:ext cx="1632661" cy="975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BFFDA6"/>
                  </a:solidFill>
                </a:rPr>
                <a:t>Gasolina</a:t>
              </a:r>
              <a:endParaRPr lang="pt-BR" dirty="0">
                <a:solidFill>
                  <a:srgbClr val="BFFDA6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85-95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28DF3968-F6AA-4F2E-9276-473F7E0CF471}"/>
                </a:ext>
              </a:extLst>
            </p:cNvPr>
            <p:cNvSpPr/>
            <p:nvPr/>
          </p:nvSpPr>
          <p:spPr>
            <a:xfrm>
              <a:off x="6612404" y="2636913"/>
              <a:ext cx="1130935" cy="657888"/>
            </a:xfrm>
            <a:custGeom>
              <a:avLst/>
              <a:gdLst>
                <a:gd name="connsiteX0" fmla="*/ 689427 w 802774"/>
                <a:gd name="connsiteY0" fmla="*/ 227507 h 457059"/>
                <a:gd name="connsiteX1" fmla="*/ 679902 w 802774"/>
                <a:gd name="connsiteY1" fmla="*/ 227507 h 457059"/>
                <a:gd name="connsiteX2" fmla="*/ 679902 w 802774"/>
                <a:gd name="connsiteY2" fmla="*/ 227507 h 457059"/>
                <a:gd name="connsiteX3" fmla="*/ 619895 w 802774"/>
                <a:gd name="connsiteY3" fmla="*/ 111302 h 457059"/>
                <a:gd name="connsiteX4" fmla="*/ 489403 w 802774"/>
                <a:gd name="connsiteY4" fmla="*/ 93204 h 457059"/>
                <a:gd name="connsiteX5" fmla="*/ 296998 w 802774"/>
                <a:gd name="connsiteY5" fmla="*/ 4622 h 457059"/>
                <a:gd name="connsiteX6" fmla="*/ 165552 w 802774"/>
                <a:gd name="connsiteY6" fmla="*/ 170357 h 457059"/>
                <a:gd name="connsiteX7" fmla="*/ 165552 w 802774"/>
                <a:gd name="connsiteY7" fmla="*/ 172262 h 457059"/>
                <a:gd name="connsiteX8" fmla="*/ 28392 w 802774"/>
                <a:gd name="connsiteY8" fmla="*/ 227507 h 457059"/>
                <a:gd name="connsiteX9" fmla="*/ 13152 w 802774"/>
                <a:gd name="connsiteY9" fmla="*/ 374192 h 457059"/>
                <a:gd name="connsiteX10" fmla="*/ 136025 w 802774"/>
                <a:gd name="connsiteY10" fmla="*/ 456107 h 457059"/>
                <a:gd name="connsiteX11" fmla="*/ 136025 w 802774"/>
                <a:gd name="connsiteY11" fmla="*/ 457059 h 457059"/>
                <a:gd name="connsiteX12" fmla="*/ 688475 w 802774"/>
                <a:gd name="connsiteY12" fmla="*/ 457059 h 457059"/>
                <a:gd name="connsiteX13" fmla="*/ 802775 w 802774"/>
                <a:gd name="connsiteY13" fmla="*/ 342759 h 457059"/>
                <a:gd name="connsiteX14" fmla="*/ 689427 w 802774"/>
                <a:gd name="connsiteY14" fmla="*/ 227507 h 4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774" h="457059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gradFill>
              <a:gsLst>
                <a:gs pos="0">
                  <a:srgbClr val="6DD6C5"/>
                </a:gs>
                <a:gs pos="100000">
                  <a:srgbClr val="70F95E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2000"/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0730617-5684-42E6-B7F0-3F8F3ECB07E7}"/>
              </a:ext>
            </a:extLst>
          </p:cNvPr>
          <p:cNvGrpSpPr/>
          <p:nvPr/>
        </p:nvGrpSpPr>
        <p:grpSpPr>
          <a:xfrm>
            <a:off x="9336400" y="1844824"/>
            <a:ext cx="1310905" cy="1676206"/>
            <a:chOff x="8356029" y="2591804"/>
            <a:chExt cx="1805826" cy="2103892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06704D5-E310-4729-8C38-A6BBBC897F33}"/>
                </a:ext>
              </a:extLst>
            </p:cNvPr>
            <p:cNvSpPr txBox="1"/>
            <p:nvPr/>
          </p:nvSpPr>
          <p:spPr>
            <a:xfrm>
              <a:off x="8356029" y="3536777"/>
              <a:ext cx="1805826" cy="115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BFFDA6"/>
                  </a:solidFill>
                </a:rPr>
                <a:t>Eletricidade carvão</a:t>
              </a:r>
              <a:endParaRPr lang="pt-BR" dirty="0">
                <a:solidFill>
                  <a:srgbClr val="BFFDA6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200-400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5700A6C0-30AC-4E05-9A66-B681FB61880B}"/>
                </a:ext>
              </a:extLst>
            </p:cNvPr>
            <p:cNvSpPr/>
            <p:nvPr/>
          </p:nvSpPr>
          <p:spPr>
            <a:xfrm>
              <a:off x="8415856" y="2591804"/>
              <a:ext cx="1562957" cy="909204"/>
            </a:xfrm>
            <a:custGeom>
              <a:avLst/>
              <a:gdLst>
                <a:gd name="connsiteX0" fmla="*/ 689427 w 802774"/>
                <a:gd name="connsiteY0" fmla="*/ 227507 h 457059"/>
                <a:gd name="connsiteX1" fmla="*/ 679902 w 802774"/>
                <a:gd name="connsiteY1" fmla="*/ 227507 h 457059"/>
                <a:gd name="connsiteX2" fmla="*/ 679902 w 802774"/>
                <a:gd name="connsiteY2" fmla="*/ 227507 h 457059"/>
                <a:gd name="connsiteX3" fmla="*/ 619895 w 802774"/>
                <a:gd name="connsiteY3" fmla="*/ 111302 h 457059"/>
                <a:gd name="connsiteX4" fmla="*/ 489403 w 802774"/>
                <a:gd name="connsiteY4" fmla="*/ 93204 h 457059"/>
                <a:gd name="connsiteX5" fmla="*/ 296998 w 802774"/>
                <a:gd name="connsiteY5" fmla="*/ 4622 h 457059"/>
                <a:gd name="connsiteX6" fmla="*/ 165552 w 802774"/>
                <a:gd name="connsiteY6" fmla="*/ 170357 h 457059"/>
                <a:gd name="connsiteX7" fmla="*/ 165552 w 802774"/>
                <a:gd name="connsiteY7" fmla="*/ 172262 h 457059"/>
                <a:gd name="connsiteX8" fmla="*/ 28392 w 802774"/>
                <a:gd name="connsiteY8" fmla="*/ 227507 h 457059"/>
                <a:gd name="connsiteX9" fmla="*/ 13152 w 802774"/>
                <a:gd name="connsiteY9" fmla="*/ 374192 h 457059"/>
                <a:gd name="connsiteX10" fmla="*/ 136025 w 802774"/>
                <a:gd name="connsiteY10" fmla="*/ 456107 h 457059"/>
                <a:gd name="connsiteX11" fmla="*/ 136025 w 802774"/>
                <a:gd name="connsiteY11" fmla="*/ 457059 h 457059"/>
                <a:gd name="connsiteX12" fmla="*/ 688475 w 802774"/>
                <a:gd name="connsiteY12" fmla="*/ 457059 h 457059"/>
                <a:gd name="connsiteX13" fmla="*/ 802775 w 802774"/>
                <a:gd name="connsiteY13" fmla="*/ 342759 h 457059"/>
                <a:gd name="connsiteX14" fmla="*/ 689427 w 802774"/>
                <a:gd name="connsiteY14" fmla="*/ 227507 h 4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774" h="457059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gradFill>
              <a:gsLst>
                <a:gs pos="0">
                  <a:srgbClr val="6DD6C5"/>
                </a:gs>
                <a:gs pos="100000">
                  <a:srgbClr val="70F95E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2000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ADDEE7BB-800D-443F-8626-4228FFF84B42}"/>
              </a:ext>
            </a:extLst>
          </p:cNvPr>
          <p:cNvGrpSpPr/>
          <p:nvPr/>
        </p:nvGrpSpPr>
        <p:grpSpPr>
          <a:xfrm>
            <a:off x="10756580" y="1880318"/>
            <a:ext cx="1339162" cy="1630435"/>
            <a:chOff x="9938730" y="2500517"/>
            <a:chExt cx="1815921" cy="2151878"/>
          </a:xfrm>
        </p:grpSpPr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BDE39BEB-5992-44C9-A956-3CF50D457D18}"/>
                </a:ext>
              </a:extLst>
            </p:cNvPr>
            <p:cNvSpPr txBox="1"/>
            <p:nvPr/>
          </p:nvSpPr>
          <p:spPr>
            <a:xfrm>
              <a:off x="9938730" y="3433767"/>
              <a:ext cx="1815921" cy="121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BFFDA6"/>
                  </a:solidFill>
                </a:rPr>
                <a:t>Eletricidade óleo</a:t>
              </a:r>
              <a:endParaRPr lang="pt-BR" dirty="0">
                <a:solidFill>
                  <a:srgbClr val="BFFDA6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150-350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5E556CAC-D49A-43A9-A1A5-54C63D33BD15}"/>
                </a:ext>
              </a:extLst>
            </p:cNvPr>
            <p:cNvSpPr/>
            <p:nvPr/>
          </p:nvSpPr>
          <p:spPr>
            <a:xfrm>
              <a:off x="10113227" y="2500517"/>
              <a:ext cx="1355542" cy="909202"/>
            </a:xfrm>
            <a:custGeom>
              <a:avLst/>
              <a:gdLst>
                <a:gd name="connsiteX0" fmla="*/ 689427 w 802774"/>
                <a:gd name="connsiteY0" fmla="*/ 227507 h 457059"/>
                <a:gd name="connsiteX1" fmla="*/ 679902 w 802774"/>
                <a:gd name="connsiteY1" fmla="*/ 227507 h 457059"/>
                <a:gd name="connsiteX2" fmla="*/ 679902 w 802774"/>
                <a:gd name="connsiteY2" fmla="*/ 227507 h 457059"/>
                <a:gd name="connsiteX3" fmla="*/ 619895 w 802774"/>
                <a:gd name="connsiteY3" fmla="*/ 111302 h 457059"/>
                <a:gd name="connsiteX4" fmla="*/ 489403 w 802774"/>
                <a:gd name="connsiteY4" fmla="*/ 93204 h 457059"/>
                <a:gd name="connsiteX5" fmla="*/ 296998 w 802774"/>
                <a:gd name="connsiteY5" fmla="*/ 4622 h 457059"/>
                <a:gd name="connsiteX6" fmla="*/ 165552 w 802774"/>
                <a:gd name="connsiteY6" fmla="*/ 170357 h 457059"/>
                <a:gd name="connsiteX7" fmla="*/ 165552 w 802774"/>
                <a:gd name="connsiteY7" fmla="*/ 172262 h 457059"/>
                <a:gd name="connsiteX8" fmla="*/ 28392 w 802774"/>
                <a:gd name="connsiteY8" fmla="*/ 227507 h 457059"/>
                <a:gd name="connsiteX9" fmla="*/ 13152 w 802774"/>
                <a:gd name="connsiteY9" fmla="*/ 374192 h 457059"/>
                <a:gd name="connsiteX10" fmla="*/ 136025 w 802774"/>
                <a:gd name="connsiteY10" fmla="*/ 456107 h 457059"/>
                <a:gd name="connsiteX11" fmla="*/ 136025 w 802774"/>
                <a:gd name="connsiteY11" fmla="*/ 457059 h 457059"/>
                <a:gd name="connsiteX12" fmla="*/ 688475 w 802774"/>
                <a:gd name="connsiteY12" fmla="*/ 457059 h 457059"/>
                <a:gd name="connsiteX13" fmla="*/ 802775 w 802774"/>
                <a:gd name="connsiteY13" fmla="*/ 342759 h 457059"/>
                <a:gd name="connsiteX14" fmla="*/ 689427 w 802774"/>
                <a:gd name="connsiteY14" fmla="*/ 227507 h 4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774" h="457059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gradFill>
              <a:gsLst>
                <a:gs pos="0">
                  <a:srgbClr val="6DD6C5"/>
                </a:gs>
                <a:gs pos="100000">
                  <a:srgbClr val="70F95E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2000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2775F0A3-FF6D-4976-9CFD-F64010FF9E42}"/>
              </a:ext>
            </a:extLst>
          </p:cNvPr>
          <p:cNvGrpSpPr/>
          <p:nvPr/>
        </p:nvGrpSpPr>
        <p:grpSpPr>
          <a:xfrm>
            <a:off x="6101544" y="2334964"/>
            <a:ext cx="981359" cy="910808"/>
            <a:chOff x="5446782" y="4248076"/>
            <a:chExt cx="1341053" cy="1192311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34832E5-EB54-4EEC-8332-3325B5D36A06}"/>
                </a:ext>
              </a:extLst>
            </p:cNvPr>
            <p:cNvSpPr txBox="1"/>
            <p:nvPr/>
          </p:nvSpPr>
          <p:spPr>
            <a:xfrm>
              <a:off x="5446782" y="4594295"/>
              <a:ext cx="1341053" cy="84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BFFDA6"/>
                  </a:solidFill>
                </a:rPr>
                <a:t>Solar PV</a:t>
              </a:r>
              <a:endParaRPr lang="pt-BR" dirty="0">
                <a:solidFill>
                  <a:srgbClr val="BFFDA6"/>
                </a:solidFill>
              </a:endParaRP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10-20</a:t>
              </a:r>
              <a:endParaRPr lang="en-US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E4324DC5-BAB7-4622-86E2-AE48FC18D385}"/>
                </a:ext>
              </a:extLst>
            </p:cNvPr>
            <p:cNvSpPr/>
            <p:nvPr/>
          </p:nvSpPr>
          <p:spPr>
            <a:xfrm>
              <a:off x="5849346" y="4248076"/>
              <a:ext cx="535924" cy="275308"/>
            </a:xfrm>
            <a:custGeom>
              <a:avLst/>
              <a:gdLst>
                <a:gd name="connsiteX0" fmla="*/ 689427 w 802774"/>
                <a:gd name="connsiteY0" fmla="*/ 227507 h 457059"/>
                <a:gd name="connsiteX1" fmla="*/ 679902 w 802774"/>
                <a:gd name="connsiteY1" fmla="*/ 227507 h 457059"/>
                <a:gd name="connsiteX2" fmla="*/ 679902 w 802774"/>
                <a:gd name="connsiteY2" fmla="*/ 227507 h 457059"/>
                <a:gd name="connsiteX3" fmla="*/ 619895 w 802774"/>
                <a:gd name="connsiteY3" fmla="*/ 111302 h 457059"/>
                <a:gd name="connsiteX4" fmla="*/ 489403 w 802774"/>
                <a:gd name="connsiteY4" fmla="*/ 93204 h 457059"/>
                <a:gd name="connsiteX5" fmla="*/ 296998 w 802774"/>
                <a:gd name="connsiteY5" fmla="*/ 4622 h 457059"/>
                <a:gd name="connsiteX6" fmla="*/ 165552 w 802774"/>
                <a:gd name="connsiteY6" fmla="*/ 170357 h 457059"/>
                <a:gd name="connsiteX7" fmla="*/ 165552 w 802774"/>
                <a:gd name="connsiteY7" fmla="*/ 172262 h 457059"/>
                <a:gd name="connsiteX8" fmla="*/ 28392 w 802774"/>
                <a:gd name="connsiteY8" fmla="*/ 227507 h 457059"/>
                <a:gd name="connsiteX9" fmla="*/ 13152 w 802774"/>
                <a:gd name="connsiteY9" fmla="*/ 374192 h 457059"/>
                <a:gd name="connsiteX10" fmla="*/ 136025 w 802774"/>
                <a:gd name="connsiteY10" fmla="*/ 456107 h 457059"/>
                <a:gd name="connsiteX11" fmla="*/ 136025 w 802774"/>
                <a:gd name="connsiteY11" fmla="*/ 457059 h 457059"/>
                <a:gd name="connsiteX12" fmla="*/ 688475 w 802774"/>
                <a:gd name="connsiteY12" fmla="*/ 457059 h 457059"/>
                <a:gd name="connsiteX13" fmla="*/ 802775 w 802774"/>
                <a:gd name="connsiteY13" fmla="*/ 342759 h 457059"/>
                <a:gd name="connsiteX14" fmla="*/ 689427 w 802774"/>
                <a:gd name="connsiteY14" fmla="*/ 227507 h 4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774" h="457059">
                  <a:moveTo>
                    <a:pt x="689427" y="227507"/>
                  </a:moveTo>
                  <a:cubicBezTo>
                    <a:pt x="686570" y="227507"/>
                    <a:pt x="682760" y="227507"/>
                    <a:pt x="679902" y="227507"/>
                  </a:cubicBezTo>
                  <a:cubicBezTo>
                    <a:pt x="679902" y="227507"/>
                    <a:pt x="679902" y="227507"/>
                    <a:pt x="679902" y="227507"/>
                  </a:cubicBezTo>
                  <a:cubicBezTo>
                    <a:pt x="679902" y="180834"/>
                    <a:pt x="657043" y="137972"/>
                    <a:pt x="619895" y="111302"/>
                  </a:cubicBezTo>
                  <a:cubicBezTo>
                    <a:pt x="581795" y="84632"/>
                    <a:pt x="533218" y="77964"/>
                    <a:pt x="489403" y="93204"/>
                  </a:cubicBezTo>
                  <a:cubicBezTo>
                    <a:pt x="453208" y="22719"/>
                    <a:pt x="373198" y="-13476"/>
                    <a:pt x="296998" y="4622"/>
                  </a:cubicBezTo>
                  <a:cubicBezTo>
                    <a:pt x="220797" y="22719"/>
                    <a:pt x="165552" y="91299"/>
                    <a:pt x="165552" y="170357"/>
                  </a:cubicBezTo>
                  <a:cubicBezTo>
                    <a:pt x="165552" y="170357"/>
                    <a:pt x="165552" y="171309"/>
                    <a:pt x="165552" y="172262"/>
                  </a:cubicBezTo>
                  <a:cubicBezTo>
                    <a:pt x="113165" y="163689"/>
                    <a:pt x="60777" y="185597"/>
                    <a:pt x="28392" y="227507"/>
                  </a:cubicBezTo>
                  <a:cubicBezTo>
                    <a:pt x="-3040" y="270369"/>
                    <a:pt x="-8755" y="326567"/>
                    <a:pt x="13152" y="374192"/>
                  </a:cubicBezTo>
                  <a:cubicBezTo>
                    <a:pt x="36012" y="421817"/>
                    <a:pt x="83637" y="453249"/>
                    <a:pt x="136025" y="456107"/>
                  </a:cubicBezTo>
                  <a:lnTo>
                    <a:pt x="136025" y="457059"/>
                  </a:lnTo>
                  <a:lnTo>
                    <a:pt x="688475" y="457059"/>
                  </a:lnTo>
                  <a:cubicBezTo>
                    <a:pt x="751340" y="457059"/>
                    <a:pt x="802775" y="405624"/>
                    <a:pt x="802775" y="342759"/>
                  </a:cubicBezTo>
                  <a:cubicBezTo>
                    <a:pt x="802775" y="279894"/>
                    <a:pt x="752293" y="227507"/>
                    <a:pt x="689427" y="227507"/>
                  </a:cubicBezTo>
                  <a:close/>
                </a:path>
              </a:pathLst>
            </a:custGeom>
            <a:gradFill>
              <a:gsLst>
                <a:gs pos="0">
                  <a:srgbClr val="6DD6C5"/>
                </a:gs>
                <a:gs pos="100000">
                  <a:srgbClr val="70F95E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74" name="Agrupar 30">
            <a:extLst>
              <a:ext uri="{FF2B5EF4-FFF2-40B4-BE49-F238E27FC236}">
                <a16:creationId xmlns:a16="http://schemas.microsoft.com/office/drawing/2014/main" id="{1FD6C676-4400-4D3F-A7CA-6600469A7005}"/>
              </a:ext>
            </a:extLst>
          </p:cNvPr>
          <p:cNvGrpSpPr/>
          <p:nvPr/>
        </p:nvGrpSpPr>
        <p:grpSpPr bwMode="auto">
          <a:xfrm>
            <a:off x="3249408" y="1637283"/>
            <a:ext cx="1687457" cy="657227"/>
            <a:chOff x="1681528" y="6388564"/>
            <a:chExt cx="1683217" cy="657227"/>
          </a:xfrm>
        </p:grpSpPr>
        <p:sp>
          <p:nvSpPr>
            <p:cNvPr id="75" name="Retângulo: Cantos Arredondados 29">
              <a:extLst>
                <a:ext uri="{FF2B5EF4-FFF2-40B4-BE49-F238E27FC236}">
                  <a16:creationId xmlns:a16="http://schemas.microsoft.com/office/drawing/2014/main" id="{9EFCAF37-512B-40F0-BA03-D6AE03756981}"/>
                </a:ext>
              </a:extLst>
            </p:cNvPr>
            <p:cNvSpPr/>
            <p:nvPr/>
          </p:nvSpPr>
          <p:spPr bwMode="auto">
            <a:xfrm>
              <a:off x="1681528" y="6388564"/>
              <a:ext cx="1683217" cy="657227"/>
            </a:xfrm>
            <a:prstGeom prst="roundRect">
              <a:avLst>
                <a:gd name="adj" fmla="val 6972"/>
              </a:avLst>
            </a:prstGeom>
            <a:solidFill>
              <a:srgbClr val="BFF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 sz="1000"/>
            </a:p>
          </p:txBody>
        </p:sp>
        <p:sp>
          <p:nvSpPr>
            <p:cNvPr id="76" name="CaixaDeTexto 14">
              <a:extLst>
                <a:ext uri="{FF2B5EF4-FFF2-40B4-BE49-F238E27FC236}">
                  <a16:creationId xmlns:a16="http://schemas.microsoft.com/office/drawing/2014/main" id="{53A3455A-4118-4D66-B4F5-2C2987B85B00}"/>
                </a:ext>
              </a:extLst>
            </p:cNvPr>
            <p:cNvSpPr txBox="1"/>
            <p:nvPr/>
          </p:nvSpPr>
          <p:spPr bwMode="auto">
            <a:xfrm>
              <a:off x="1726698" y="6527332"/>
              <a:ext cx="15928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1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MEGAJOULE </a:t>
              </a:r>
              <a:br>
                <a:rPr lang="pt-BR" sz="11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</a:br>
              <a:r>
                <a:rPr lang="pt-BR" sz="11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POR KM</a:t>
              </a:r>
              <a:endParaRPr lang="en-US" sz="11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7" name="Agrupar 30">
            <a:extLst>
              <a:ext uri="{FF2B5EF4-FFF2-40B4-BE49-F238E27FC236}">
                <a16:creationId xmlns:a16="http://schemas.microsoft.com/office/drawing/2014/main" id="{9171B11A-46EA-4467-97F6-24435985BE99}"/>
              </a:ext>
            </a:extLst>
          </p:cNvPr>
          <p:cNvGrpSpPr/>
          <p:nvPr/>
        </p:nvGrpSpPr>
        <p:grpSpPr bwMode="auto">
          <a:xfrm>
            <a:off x="8422023" y="3666529"/>
            <a:ext cx="1238899" cy="457060"/>
            <a:chOff x="1681528" y="6388565"/>
            <a:chExt cx="1235786" cy="457060"/>
          </a:xfrm>
        </p:grpSpPr>
        <p:sp>
          <p:nvSpPr>
            <p:cNvPr id="78" name="Retângulo: Cantos Arredondados 29">
              <a:extLst>
                <a:ext uri="{FF2B5EF4-FFF2-40B4-BE49-F238E27FC236}">
                  <a16:creationId xmlns:a16="http://schemas.microsoft.com/office/drawing/2014/main" id="{5CF46B12-0D8A-4A6D-B136-CC0DA97C5A12}"/>
                </a:ext>
              </a:extLst>
            </p:cNvPr>
            <p:cNvSpPr/>
            <p:nvPr/>
          </p:nvSpPr>
          <p:spPr bwMode="auto">
            <a:xfrm>
              <a:off x="1681528" y="6388565"/>
              <a:ext cx="1235786" cy="457060"/>
            </a:xfrm>
            <a:prstGeom prst="roundRect">
              <a:avLst>
                <a:gd name="adj" fmla="val 6972"/>
              </a:avLst>
            </a:prstGeom>
            <a:solidFill>
              <a:srgbClr val="BFF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 sz="1050"/>
            </a:p>
          </p:txBody>
        </p:sp>
        <p:sp>
          <p:nvSpPr>
            <p:cNvPr id="79" name="CaixaDeTexto 14">
              <a:extLst>
                <a:ext uri="{FF2B5EF4-FFF2-40B4-BE49-F238E27FC236}">
                  <a16:creationId xmlns:a16="http://schemas.microsoft.com/office/drawing/2014/main" id="{BEE9837A-A75A-4D6E-8763-8B5221A6F568}"/>
                </a:ext>
              </a:extLst>
            </p:cNvPr>
            <p:cNvSpPr txBox="1"/>
            <p:nvPr/>
          </p:nvSpPr>
          <p:spPr bwMode="auto">
            <a:xfrm>
              <a:off x="1771868" y="6502964"/>
              <a:ext cx="1145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t-BR" sz="12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gCO2eq/MJ</a:t>
              </a:r>
            </a:p>
          </p:txBody>
        </p:sp>
      </p:grpSp>
      <p:sp>
        <p:nvSpPr>
          <p:cNvPr id="28" name="Chave Esquerda 27">
            <a:extLst>
              <a:ext uri="{FF2B5EF4-FFF2-40B4-BE49-F238E27FC236}">
                <a16:creationId xmlns:a16="http://schemas.microsoft.com/office/drawing/2014/main" id="{F0D65F69-370B-4BE5-A3E4-850BDE865062}"/>
              </a:ext>
            </a:extLst>
          </p:cNvPr>
          <p:cNvSpPr/>
          <p:nvPr/>
        </p:nvSpPr>
        <p:spPr>
          <a:xfrm rot="16200000">
            <a:off x="5913686" y="-876285"/>
            <a:ext cx="454865" cy="11021261"/>
          </a:xfrm>
          <a:prstGeom prst="leftBrace">
            <a:avLst>
              <a:gd name="adj1" fmla="val 70235"/>
              <a:gd name="adj2" fmla="val 13028"/>
            </a:avLst>
          </a:prstGeom>
          <a:ln w="25400">
            <a:solidFill>
              <a:srgbClr val="BFF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0" name="Agrupar 30">
            <a:extLst>
              <a:ext uri="{FF2B5EF4-FFF2-40B4-BE49-F238E27FC236}">
                <a16:creationId xmlns:a16="http://schemas.microsoft.com/office/drawing/2014/main" id="{B6969FA6-FF08-4BDB-950F-8D3BD7E5D8C6}"/>
              </a:ext>
            </a:extLst>
          </p:cNvPr>
          <p:cNvGrpSpPr/>
          <p:nvPr/>
        </p:nvGrpSpPr>
        <p:grpSpPr bwMode="auto">
          <a:xfrm>
            <a:off x="911424" y="4930445"/>
            <a:ext cx="1717787" cy="821802"/>
            <a:chOff x="1203846" y="6236929"/>
            <a:chExt cx="1713469" cy="821802"/>
          </a:xfrm>
        </p:grpSpPr>
        <p:sp>
          <p:nvSpPr>
            <p:cNvPr id="81" name="Retângulo: Cantos Arredondados 29">
              <a:extLst>
                <a:ext uri="{FF2B5EF4-FFF2-40B4-BE49-F238E27FC236}">
                  <a16:creationId xmlns:a16="http://schemas.microsoft.com/office/drawing/2014/main" id="{5A0BC205-DB87-4E2E-836E-A82C11BD7999}"/>
                </a:ext>
              </a:extLst>
            </p:cNvPr>
            <p:cNvSpPr/>
            <p:nvPr/>
          </p:nvSpPr>
          <p:spPr bwMode="auto">
            <a:xfrm>
              <a:off x="1203846" y="6236929"/>
              <a:ext cx="1713469" cy="821802"/>
            </a:xfrm>
            <a:prstGeom prst="roundRect">
              <a:avLst>
                <a:gd name="adj" fmla="val 6972"/>
              </a:avLst>
            </a:prstGeom>
            <a:solidFill>
              <a:srgbClr val="35E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 sz="1050" dirty="0"/>
            </a:p>
          </p:txBody>
        </p:sp>
        <p:sp>
          <p:nvSpPr>
            <p:cNvPr id="82" name="CaixaDeTexto 14">
              <a:extLst>
                <a:ext uri="{FF2B5EF4-FFF2-40B4-BE49-F238E27FC236}">
                  <a16:creationId xmlns:a16="http://schemas.microsoft.com/office/drawing/2014/main" id="{ADEDAE5B-1AF2-4CED-B31A-7FB0BC747BB2}"/>
                </a:ext>
              </a:extLst>
            </p:cNvPr>
            <p:cNvSpPr txBox="1"/>
            <p:nvPr/>
          </p:nvSpPr>
          <p:spPr bwMode="auto">
            <a:xfrm>
              <a:off x="1419328" y="6502345"/>
              <a:ext cx="1497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t-BR" sz="1400" b="1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gCO2eq/KM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0AA63886-7658-459A-8A17-BFA3D8659677}"/>
              </a:ext>
            </a:extLst>
          </p:cNvPr>
          <p:cNvGrpSpPr/>
          <p:nvPr/>
        </p:nvGrpSpPr>
        <p:grpSpPr>
          <a:xfrm>
            <a:off x="2767436" y="4930445"/>
            <a:ext cx="8441132" cy="821802"/>
            <a:chOff x="2767436" y="4804933"/>
            <a:chExt cx="8441132" cy="821802"/>
          </a:xfrm>
        </p:grpSpPr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723B22EB-9912-447E-82A0-7074482469B2}"/>
                </a:ext>
              </a:extLst>
            </p:cNvPr>
            <p:cNvSpPr/>
            <p:nvPr/>
          </p:nvSpPr>
          <p:spPr bwMode="auto">
            <a:xfrm>
              <a:off x="2767436" y="4804933"/>
              <a:ext cx="8441132" cy="821802"/>
            </a:xfrm>
            <a:prstGeom prst="rect">
              <a:avLst/>
            </a:prstGeom>
            <a:gradFill>
              <a:gsLst>
                <a:gs pos="0">
                  <a:srgbClr val="93F7E2"/>
                </a:gs>
                <a:gs pos="82000">
                  <a:srgbClr val="60DED5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83" name="object 2">
              <a:extLst>
                <a:ext uri="{FF2B5EF4-FFF2-40B4-BE49-F238E27FC236}">
                  <a16:creationId xmlns:a16="http://schemas.microsoft.com/office/drawing/2014/main" id="{F43166F2-93BA-4515-8E0C-B7A54A35A5E1}"/>
                </a:ext>
              </a:extLst>
            </p:cNvPr>
            <p:cNvSpPr txBox="1">
              <a:spLocks/>
            </p:cNvSpPr>
            <p:nvPr/>
          </p:nvSpPr>
          <p:spPr>
            <a:xfrm>
              <a:off x="2809578" y="4921798"/>
              <a:ext cx="8254974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0164" algn="l">
                <a:lnSpc>
                  <a:spcPct val="100000"/>
                </a:lnSpc>
                <a:defRPr/>
              </a:pP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públicas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devem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reconhecer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combínações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promovam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menor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emissão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GEE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quilômetro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veículos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eficientes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fontes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limpas</a:t>
              </a:r>
              <a:r>
                <a:rPr lang="en-US" sz="18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Rectangle 77">
            <a:extLst>
              <a:ext uri="{FF2B5EF4-FFF2-40B4-BE49-F238E27FC236}">
                <a16:creationId xmlns:a16="http://schemas.microsoft.com/office/drawing/2014/main" id="{D860572B-D43B-4B71-AA1E-88D0249AE9A6}"/>
              </a:ext>
            </a:extLst>
          </p:cNvPr>
          <p:cNvSpPr/>
          <p:nvPr/>
        </p:nvSpPr>
        <p:spPr>
          <a:xfrm>
            <a:off x="911424" y="6180328"/>
            <a:ext cx="7101425" cy="452665"/>
          </a:xfrm>
          <a:prstGeom prst="rect">
            <a:avLst/>
          </a:prstGeom>
          <a:solidFill>
            <a:srgbClr val="BFF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Source: IEA (2019), Weisser (2007), IPCC (2013), INMETRO (2021), </a:t>
            </a:r>
            <a:r>
              <a:rPr lang="en-US" sz="900" dirty="0" err="1">
                <a:solidFill>
                  <a:schemeClr val="tx2">
                    <a:lumMod val="75000"/>
                  </a:schemeClr>
                </a:solidFill>
              </a:rPr>
              <a:t>Ecoinvent</a:t>
            </a: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 3.5. Note: Efficiency and emissions levels depend on several parameters. The data presented should be seen as indicative reference values.</a:t>
            </a:r>
          </a:p>
        </p:txBody>
      </p:sp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73ADDC53-2FD0-4B5B-8BE1-AAF156AA0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" y="1974419"/>
            <a:ext cx="1658908" cy="2580524"/>
          </a:xfrm>
          <a:prstGeom prst="rect">
            <a:avLst/>
          </a:prstGeom>
        </p:spPr>
      </p:pic>
      <p:pic>
        <p:nvPicPr>
          <p:cNvPr id="11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99EC9B0A-B02E-4457-91DB-B41A471C5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23" y="1964714"/>
            <a:ext cx="1658908" cy="2580524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A4E798A6-A12A-421C-8097-2562F2C70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36" y="1955009"/>
            <a:ext cx="1658908" cy="25805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F44B2A-AFD1-77C7-D867-8AEC67D3DB6C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395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" grpId="0"/>
      <p:bldP spid="56" grpId="0"/>
      <p:bldP spid="28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F897A9F7-0E4F-85EC-13C1-A7D678DD4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CaixaDeTexto 12"/>
          <p:cNvSpPr txBox="1"/>
          <p:nvPr/>
        </p:nvSpPr>
        <p:spPr bwMode="auto">
          <a:xfrm>
            <a:off x="9460434" y="1158036"/>
            <a:ext cx="2432546" cy="84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latin typeface="Arial Black"/>
                <a:cs typeface="Aharoni"/>
              </a:rPr>
              <a:t>Exemplo</a:t>
            </a:r>
          </a:p>
          <a:p>
            <a:pPr>
              <a:lnSpc>
                <a:spcPts val="3000"/>
              </a:lnSpc>
              <a:defRPr/>
            </a:pPr>
            <a:r>
              <a:rPr lang="pt-BR" sz="2400" b="1" dirty="0">
                <a:solidFill>
                  <a:schemeClr val="bg1"/>
                </a:solidFill>
                <a:latin typeface="Arial Black"/>
                <a:cs typeface="Aharoni"/>
              </a:rPr>
              <a:t>gCO</a:t>
            </a:r>
            <a:r>
              <a:rPr lang="pt-BR" sz="2400" b="1" baseline="-25000" dirty="0">
                <a:solidFill>
                  <a:schemeClr val="bg1"/>
                </a:solidFill>
                <a:latin typeface="Arial Black"/>
                <a:cs typeface="Aharoni"/>
              </a:rPr>
              <a:t>2</a:t>
            </a:r>
            <a:r>
              <a:rPr lang="pt-BR" sz="2400" b="1" dirty="0">
                <a:solidFill>
                  <a:schemeClr val="bg1"/>
                </a:solidFill>
                <a:latin typeface="Arial Black"/>
                <a:cs typeface="Aharoni"/>
              </a:rPr>
              <a:t>/km </a:t>
            </a:r>
            <a:endParaRPr sz="12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7DF6C8E-A3E9-4D3B-9CDE-D72558714863}"/>
              </a:ext>
            </a:extLst>
          </p:cNvPr>
          <p:cNvSpPr/>
          <p:nvPr/>
        </p:nvSpPr>
        <p:spPr>
          <a:xfrm>
            <a:off x="211412" y="788704"/>
            <a:ext cx="8934283" cy="5088568"/>
          </a:xfrm>
          <a:prstGeom prst="roundRect">
            <a:avLst>
              <a:gd name="adj" fmla="val 2481"/>
            </a:avLst>
          </a:prstGeom>
          <a:solidFill>
            <a:schemeClr val="bg1"/>
          </a:solidFill>
          <a:ln w="79375">
            <a:solidFill>
              <a:srgbClr val="C2E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5678AFC-ADEC-48B2-A76C-082D55E7E5EE}"/>
              </a:ext>
            </a:extLst>
          </p:cNvPr>
          <p:cNvGrpSpPr/>
          <p:nvPr/>
        </p:nvGrpSpPr>
        <p:grpSpPr>
          <a:xfrm>
            <a:off x="9494764" y="2504461"/>
            <a:ext cx="2432546" cy="3392647"/>
            <a:chOff x="9264868" y="2938518"/>
            <a:chExt cx="2432546" cy="3392647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AB902521-8253-495B-BC69-23F75F079A2F}"/>
                </a:ext>
              </a:extLst>
            </p:cNvPr>
            <p:cNvSpPr/>
            <p:nvPr/>
          </p:nvSpPr>
          <p:spPr bwMode="auto">
            <a:xfrm>
              <a:off x="9264868" y="2938518"/>
              <a:ext cx="2432546" cy="3392647"/>
            </a:xfrm>
            <a:prstGeom prst="rect">
              <a:avLst/>
            </a:prstGeom>
            <a:gradFill>
              <a:gsLst>
                <a:gs pos="0">
                  <a:srgbClr val="93F7E2"/>
                </a:gs>
                <a:gs pos="82000">
                  <a:srgbClr val="60DED5"/>
                </a:gs>
              </a:gsLst>
              <a:lin ang="8100000" scaled="1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83BDDF50-5A26-44D8-B42A-C0784E1BEAF7}"/>
                </a:ext>
              </a:extLst>
            </p:cNvPr>
            <p:cNvSpPr txBox="1">
              <a:spLocks/>
            </p:cNvSpPr>
            <p:nvPr/>
          </p:nvSpPr>
          <p:spPr>
            <a:xfrm>
              <a:off x="9387161" y="3134095"/>
              <a:ext cx="2170276" cy="292246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0164" algn="l">
                <a:lnSpc>
                  <a:spcPts val="2300"/>
                </a:lnSpc>
                <a:defRPr/>
              </a:pP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melhor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tecnologia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precisará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ser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selecionada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acordo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com as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características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cada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região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potencial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produção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infraestrutura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disponível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condições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econômicas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US" sz="1600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F3624ED6-EBCD-4758-894A-8FD8B2D9888C}"/>
              </a:ext>
            </a:extLst>
          </p:cNvPr>
          <p:cNvSpPr txBox="1">
            <a:spLocks/>
          </p:cNvSpPr>
          <p:nvPr/>
        </p:nvSpPr>
        <p:spPr>
          <a:xfrm>
            <a:off x="538385" y="788704"/>
            <a:ext cx="483753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 algn="l">
              <a:lnSpc>
                <a:spcPct val="100000"/>
              </a:lnSpc>
              <a:defRPr/>
            </a:pPr>
            <a:r>
              <a:rPr lang="en-US" sz="2400" b="1" spc="-150" dirty="0" err="1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Emissões</a:t>
            </a:r>
            <a:r>
              <a:rPr lang="en-US" sz="2400" b="1" spc="-15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GEE do </a:t>
            </a:r>
            <a:r>
              <a:rPr lang="en-US" sz="2400" b="1" spc="-150" dirty="0" err="1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poço</a:t>
            </a:r>
            <a:r>
              <a:rPr lang="en-US" sz="2400" b="1" spc="-15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-à-</a:t>
            </a:r>
            <a:r>
              <a:rPr lang="en-US" sz="2400" b="1" spc="-150" dirty="0" err="1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endParaRPr lang="en-US" sz="2400" b="1" spc="-15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164" algn="l">
              <a:lnSpc>
                <a:spcPct val="100000"/>
              </a:lnSpc>
              <a:defRPr/>
            </a:pPr>
            <a:r>
              <a:rPr lang="en-US" sz="2400" b="1" spc="-15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(gCO2eq/km)</a:t>
            </a:r>
          </a:p>
        </p:txBody>
      </p:sp>
      <p:sp>
        <p:nvSpPr>
          <p:cNvPr id="20" name="Rectangle 77">
            <a:extLst>
              <a:ext uri="{FF2B5EF4-FFF2-40B4-BE49-F238E27FC236}">
                <a16:creationId xmlns:a16="http://schemas.microsoft.com/office/drawing/2014/main" id="{7972B6F9-2009-4747-8019-5256A4D6FBB0}"/>
              </a:ext>
            </a:extLst>
          </p:cNvPr>
          <p:cNvSpPr/>
          <p:nvPr/>
        </p:nvSpPr>
        <p:spPr>
          <a:xfrm>
            <a:off x="214617" y="6146310"/>
            <a:ext cx="7101425" cy="452665"/>
          </a:xfrm>
          <a:prstGeom prst="rect">
            <a:avLst/>
          </a:prstGeom>
          <a:solidFill>
            <a:srgbClr val="BFF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Source: IEA (2019), Weisser (2007), IPCC (2013), INMETRO (2021), </a:t>
            </a:r>
            <a:r>
              <a:rPr lang="en-US" sz="900" dirty="0" err="1">
                <a:solidFill>
                  <a:schemeClr val="tx2">
                    <a:lumMod val="75000"/>
                  </a:schemeClr>
                </a:solidFill>
              </a:rPr>
              <a:t>Ecoinvent</a:t>
            </a: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 3.5. Note: Efficiency and emissions levels depend on several parameters. The data presented should be seen as indicative reference values.</a:t>
            </a:r>
          </a:p>
        </p:txBody>
      </p:sp>
      <p:pic>
        <p:nvPicPr>
          <p:cNvPr id="34" name="Imagem 33" descr="Texto&#10;&#10;Descrição gerada automaticamente">
            <a:extLst>
              <a:ext uri="{FF2B5EF4-FFF2-40B4-BE49-F238E27FC236}">
                <a16:creationId xmlns:a16="http://schemas.microsoft.com/office/drawing/2014/main" id="{DDD19410-B78A-48AB-A34B-40D6B7842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79" y="745391"/>
            <a:ext cx="1829011" cy="934243"/>
          </a:xfrm>
          <a:prstGeom prst="rect">
            <a:avLst/>
          </a:prstGeom>
        </p:spPr>
      </p:pic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4F0E9C91-11BE-4734-A53F-5A1F37B3249B}"/>
              </a:ext>
            </a:extLst>
          </p:cNvPr>
          <p:cNvCxnSpPr/>
          <p:nvPr/>
        </p:nvCxnSpPr>
        <p:spPr>
          <a:xfrm>
            <a:off x="3215680" y="1747759"/>
            <a:ext cx="0" cy="3731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4F42219E-64E3-4903-9C2B-8B01CA551901}"/>
              </a:ext>
            </a:extLst>
          </p:cNvPr>
          <p:cNvCxnSpPr/>
          <p:nvPr/>
        </p:nvCxnSpPr>
        <p:spPr bwMode="auto">
          <a:xfrm>
            <a:off x="6095997" y="1747758"/>
            <a:ext cx="0" cy="3731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0824BC5C-E257-4525-B229-7777DEEC0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" y="1839687"/>
            <a:ext cx="1228581" cy="3647707"/>
          </a:xfrm>
          <a:prstGeom prst="rect">
            <a:avLst/>
          </a:prstGeom>
        </p:spPr>
      </p:pic>
      <p:pic>
        <p:nvPicPr>
          <p:cNvPr id="19" name="Imagem 18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C87D7C6C-CD69-405F-B238-B7ECB34C62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17" y="1783607"/>
            <a:ext cx="1034705" cy="3702545"/>
          </a:xfrm>
          <a:prstGeom prst="rect">
            <a:avLst/>
          </a:prstGeom>
        </p:spPr>
      </p:pic>
      <p:pic>
        <p:nvPicPr>
          <p:cNvPr id="35" name="Imagem 34" descr="Uma imagem contendo Texto&#10;&#10;Descrição gerada automaticamente">
            <a:extLst>
              <a:ext uri="{FF2B5EF4-FFF2-40B4-BE49-F238E27FC236}">
                <a16:creationId xmlns:a16="http://schemas.microsoft.com/office/drawing/2014/main" id="{8DD8C3B8-5535-4E90-9DFD-DE0CF47E71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044097"/>
            <a:ext cx="980965" cy="3408499"/>
          </a:xfrm>
          <a:prstGeom prst="rect">
            <a:avLst/>
          </a:prstGeom>
        </p:spPr>
      </p:pic>
      <p:pic>
        <p:nvPicPr>
          <p:cNvPr id="37" name="Imagem 36" descr="Uma imagem contendo Texto&#10;&#10;Descrição gerada automaticamente">
            <a:extLst>
              <a:ext uri="{FF2B5EF4-FFF2-40B4-BE49-F238E27FC236}">
                <a16:creationId xmlns:a16="http://schemas.microsoft.com/office/drawing/2014/main" id="{DA5453E5-9F05-44A4-9380-DFC6D433F5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044096"/>
            <a:ext cx="1009399" cy="3408499"/>
          </a:xfrm>
          <a:prstGeom prst="rect">
            <a:avLst/>
          </a:prstGeom>
        </p:spPr>
      </p:pic>
      <p:pic>
        <p:nvPicPr>
          <p:cNvPr id="39" name="Imagem 38" descr="Uma imagem contendo Ícone&#10;&#10;Descrição gerada automaticamente">
            <a:extLst>
              <a:ext uri="{FF2B5EF4-FFF2-40B4-BE49-F238E27FC236}">
                <a16:creationId xmlns:a16="http://schemas.microsoft.com/office/drawing/2014/main" id="{FA3AC0A9-F940-447C-9635-F7AD53153F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124641"/>
            <a:ext cx="1034705" cy="3597163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F7CA0168-3C3A-4828-B1A2-53953AB0E0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56" y="1852860"/>
            <a:ext cx="1000361" cy="3647707"/>
          </a:xfrm>
          <a:prstGeom prst="rect">
            <a:avLst/>
          </a:prstGeom>
        </p:spPr>
      </p:pic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90B3B044-2C8C-4EF4-9B55-C4353E7478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075820"/>
            <a:ext cx="986095" cy="3597164"/>
          </a:xfrm>
          <a:prstGeom prst="rect">
            <a:avLst/>
          </a:prstGeom>
        </p:spPr>
      </p:pic>
      <p:pic>
        <p:nvPicPr>
          <p:cNvPr id="21" name="Imagem 20" descr="Uma imagem contendo Forma&#10;&#10;Descrição gerada automaticamente">
            <a:extLst>
              <a:ext uri="{FF2B5EF4-FFF2-40B4-BE49-F238E27FC236}">
                <a16:creationId xmlns:a16="http://schemas.microsoft.com/office/drawing/2014/main" id="{7A3D9EF6-42CC-403A-A3DC-C65ACD2707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91" y="1808030"/>
            <a:ext cx="1199504" cy="3925226"/>
          </a:xfrm>
          <a:prstGeom prst="rect">
            <a:avLst/>
          </a:prstGeom>
        </p:spPr>
      </p:pic>
      <p:pic>
        <p:nvPicPr>
          <p:cNvPr id="22" name="Imagem 21" descr="Uma imagem contendo Texto&#10;&#10;Descrição gerada automaticamente">
            <a:extLst>
              <a:ext uri="{FF2B5EF4-FFF2-40B4-BE49-F238E27FC236}">
                <a16:creationId xmlns:a16="http://schemas.microsoft.com/office/drawing/2014/main" id="{FF34A1F9-5719-4773-B3F7-7F54CD7A3F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58" y="4036329"/>
            <a:ext cx="1057140" cy="155420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11B6F66-0A91-44E2-EE53-54D7BF623084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38870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FA2E359B-B922-58B4-CE61-45657CB80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319049-98CF-671D-EA59-B8329A7E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70" y="672389"/>
            <a:ext cx="8837428" cy="891582"/>
          </a:xfrm>
        </p:spPr>
        <p:txBody>
          <a:bodyPr>
            <a:normAutofit/>
          </a:bodyPr>
          <a:lstStyle/>
          <a:p>
            <a:r>
              <a:rPr lang="pt-BR" sz="4000" spc="-300" dirty="0">
                <a:solidFill>
                  <a:schemeClr val="bg1"/>
                </a:solidFill>
                <a:latin typeface="Arial Black" panose="020B0A04020102020204" pitchFamily="34" charset="0"/>
              </a:rPr>
              <a:t>OPORTUNIDADE GEOPOLÍTICA 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38DAAB0-A16F-85D4-42DE-98EA9240AA22}"/>
              </a:ext>
            </a:extLst>
          </p:cNvPr>
          <p:cNvGrpSpPr/>
          <p:nvPr/>
        </p:nvGrpSpPr>
        <p:grpSpPr>
          <a:xfrm>
            <a:off x="281882" y="1786270"/>
            <a:ext cx="5587290" cy="3987209"/>
            <a:chOff x="281882" y="1786270"/>
            <a:chExt cx="5587290" cy="3987209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EEFCC349-F351-EEF0-B53D-9C9155934421}"/>
                </a:ext>
              </a:extLst>
            </p:cNvPr>
            <p:cNvSpPr/>
            <p:nvPr/>
          </p:nvSpPr>
          <p:spPr>
            <a:xfrm>
              <a:off x="281882" y="1786270"/>
              <a:ext cx="5587290" cy="3987209"/>
            </a:xfrm>
            <a:prstGeom prst="roundRect">
              <a:avLst>
                <a:gd name="adj" fmla="val 4143"/>
              </a:avLst>
            </a:prstGeom>
            <a:solidFill>
              <a:schemeClr val="accent1">
                <a:lumMod val="60000"/>
                <a:lumOff val="40000"/>
                <a:alpha val="42000"/>
              </a:schemeClr>
            </a:solidFill>
            <a:ln w="53975">
              <a:solidFill>
                <a:srgbClr val="BFF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210D321-1E3D-809B-AAD5-FE531CBE5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0" y="1989273"/>
              <a:ext cx="5157513" cy="3561907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ECBC69A-974D-C4D4-5745-A6B791C19A10}"/>
              </a:ext>
            </a:extLst>
          </p:cNvPr>
          <p:cNvGrpSpPr/>
          <p:nvPr/>
        </p:nvGrpSpPr>
        <p:grpSpPr>
          <a:xfrm>
            <a:off x="6096000" y="2023002"/>
            <a:ext cx="5743234" cy="3406874"/>
            <a:chOff x="4028087" y="2347310"/>
            <a:chExt cx="5743234" cy="3406874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AE395C47-0554-F0F6-B12F-A3013EA05552}"/>
                </a:ext>
              </a:extLst>
            </p:cNvPr>
            <p:cNvSpPr/>
            <p:nvPr/>
          </p:nvSpPr>
          <p:spPr>
            <a:xfrm>
              <a:off x="4028087" y="2347310"/>
              <a:ext cx="5743234" cy="3406874"/>
            </a:xfrm>
            <a:prstGeom prst="roundRect">
              <a:avLst>
                <a:gd name="adj" fmla="val 4143"/>
              </a:avLst>
            </a:prstGeom>
            <a:solidFill>
              <a:schemeClr val="accent1">
                <a:lumMod val="60000"/>
                <a:lumOff val="40000"/>
                <a:alpha val="42000"/>
              </a:schemeClr>
            </a:solidFill>
            <a:ln w="53975">
              <a:solidFill>
                <a:srgbClr val="BFF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72BC817-3515-EE7B-3665-636AAAA2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76" y="2548590"/>
              <a:ext cx="5375979" cy="3034488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4CF32637-53E5-C0B0-457A-FF4583E2481C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33067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9B81D974-FC66-03A6-0494-F36BCD170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7D7270DB-8ED8-4416-A4F9-C0F049EFEEB8}"/>
              </a:ext>
            </a:extLst>
          </p:cNvPr>
          <p:cNvSpPr txBox="1"/>
          <p:nvPr/>
        </p:nvSpPr>
        <p:spPr>
          <a:xfrm>
            <a:off x="151858" y="917091"/>
            <a:ext cx="4786367" cy="2208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6000" b="1" spc="-3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PRODUTOS</a:t>
            </a:r>
            <a:endParaRPr lang="en-US" sz="3200" b="1" spc="-300" dirty="0">
              <a:solidFill>
                <a:srgbClr val="CEFD9B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D276872-6C2A-4FF9-AB7A-8603251197B8}"/>
              </a:ext>
            </a:extLst>
          </p:cNvPr>
          <p:cNvSpPr txBox="1"/>
          <p:nvPr/>
        </p:nvSpPr>
        <p:spPr>
          <a:xfrm>
            <a:off x="7288078" y="573366"/>
            <a:ext cx="3797201" cy="154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i="1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580ED5D-068F-4F52-8224-492161EF5A5C}"/>
              </a:ext>
            </a:extLst>
          </p:cNvPr>
          <p:cNvSpPr txBox="1"/>
          <p:nvPr/>
        </p:nvSpPr>
        <p:spPr>
          <a:xfrm>
            <a:off x="6592977" y="2266685"/>
            <a:ext cx="717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200" dirty="0"/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B19B9ABC-9A86-42B1-8676-14D09ACECED2}"/>
              </a:ext>
            </a:extLst>
          </p:cNvPr>
          <p:cNvGrpSpPr/>
          <p:nvPr/>
        </p:nvGrpSpPr>
        <p:grpSpPr>
          <a:xfrm>
            <a:off x="5534600" y="3316302"/>
            <a:ext cx="3652078" cy="740081"/>
            <a:chOff x="5584055" y="342250"/>
            <a:chExt cx="3652078" cy="740081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49C4936B-0AA3-41F5-AF6E-60052E579DB3}"/>
                </a:ext>
              </a:extLst>
            </p:cNvPr>
            <p:cNvSpPr/>
            <p:nvPr/>
          </p:nvSpPr>
          <p:spPr>
            <a:xfrm>
              <a:off x="5584055" y="342250"/>
              <a:ext cx="3652078" cy="740081"/>
            </a:xfrm>
            <a:prstGeom prst="roundRect">
              <a:avLst/>
            </a:prstGeom>
            <a:gradFill>
              <a:gsLst>
                <a:gs pos="100000">
                  <a:srgbClr val="C2ED5A"/>
                </a:gs>
                <a:gs pos="0">
                  <a:srgbClr val="C2ED5A">
                    <a:alpha val="40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324000" rtlCol="0" anchor="ctr"/>
            <a:lstStyle/>
            <a:p>
              <a:pPr algn="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b="1" dirty="0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Biogás/</a:t>
              </a:r>
              <a:r>
                <a:rPr lang="pt-BR" b="1" dirty="0" err="1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Biometano</a:t>
              </a:r>
              <a:r>
                <a:rPr lang="pt-BR" b="1" dirty="0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pic>
          <p:nvPicPr>
            <p:cNvPr id="9" name="Imagem 8" descr="Texto, Ícone&#10;&#10;Descrição gerada automaticamente">
              <a:extLst>
                <a:ext uri="{FF2B5EF4-FFF2-40B4-BE49-F238E27FC236}">
                  <a16:creationId xmlns:a16="http://schemas.microsoft.com/office/drawing/2014/main" id="{9741F895-BBC1-49DA-8170-8343A42DC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46" y="441862"/>
              <a:ext cx="585724" cy="540855"/>
            </a:xfrm>
            <a:prstGeom prst="rect">
              <a:avLst/>
            </a:prstGeom>
          </p:spPr>
        </p:pic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992A3D3D-EB8C-4878-8DB1-28FD5DD35016}"/>
              </a:ext>
            </a:extLst>
          </p:cNvPr>
          <p:cNvGrpSpPr/>
          <p:nvPr/>
        </p:nvGrpSpPr>
        <p:grpSpPr>
          <a:xfrm>
            <a:off x="5455629" y="686405"/>
            <a:ext cx="2991936" cy="761868"/>
            <a:chOff x="5510725" y="1193943"/>
            <a:chExt cx="3001541" cy="798656"/>
          </a:xfrm>
        </p:grpSpPr>
        <p:sp>
          <p:nvSpPr>
            <p:cNvPr id="59" name="Retângulo: Cantos Arredondados 58">
              <a:extLst>
                <a:ext uri="{FF2B5EF4-FFF2-40B4-BE49-F238E27FC236}">
                  <a16:creationId xmlns:a16="http://schemas.microsoft.com/office/drawing/2014/main" id="{E1975DC2-15A6-4B9A-BA76-6339F7D2053C}"/>
                </a:ext>
              </a:extLst>
            </p:cNvPr>
            <p:cNvSpPr/>
            <p:nvPr/>
          </p:nvSpPr>
          <p:spPr>
            <a:xfrm>
              <a:off x="5510725" y="1193943"/>
              <a:ext cx="3001541" cy="798656"/>
            </a:xfrm>
            <a:prstGeom prst="roundRect">
              <a:avLst/>
            </a:prstGeom>
            <a:gradFill>
              <a:gsLst>
                <a:gs pos="100000">
                  <a:srgbClr val="C2ED5A"/>
                </a:gs>
                <a:gs pos="0">
                  <a:srgbClr val="C2ED5A">
                    <a:alpha val="40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324000" rtlCol="0" anchor="ctr"/>
            <a:lstStyle/>
            <a:p>
              <a:pPr algn="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b="1" dirty="0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Etanol</a:t>
              </a:r>
            </a:p>
          </p:txBody>
        </p:sp>
        <p:pic>
          <p:nvPicPr>
            <p:cNvPr id="11" name="Imagem 10" descr="Ícone&#10;&#10;Descrição gerada automaticamente">
              <a:extLst>
                <a:ext uri="{FF2B5EF4-FFF2-40B4-BE49-F238E27FC236}">
                  <a16:creationId xmlns:a16="http://schemas.microsoft.com/office/drawing/2014/main" id="{F5A2F6FF-1F3B-43F7-8D8F-BC4C76FA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28" y="1281914"/>
              <a:ext cx="641956" cy="622715"/>
            </a:xfrm>
            <a:prstGeom prst="rect">
              <a:avLst/>
            </a:prstGeom>
          </p:spPr>
        </p:pic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445CBF23-A087-4986-A061-F0D065A72886}"/>
              </a:ext>
            </a:extLst>
          </p:cNvPr>
          <p:cNvGrpSpPr/>
          <p:nvPr/>
        </p:nvGrpSpPr>
        <p:grpSpPr>
          <a:xfrm>
            <a:off x="5498008" y="5138320"/>
            <a:ext cx="3228643" cy="771522"/>
            <a:chOff x="5800344" y="2741540"/>
            <a:chExt cx="3233912" cy="782335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9BA3759F-001B-48F3-A44F-FB44E5FE57CA}"/>
                </a:ext>
              </a:extLst>
            </p:cNvPr>
            <p:cNvSpPr/>
            <p:nvPr/>
          </p:nvSpPr>
          <p:spPr>
            <a:xfrm>
              <a:off x="5800344" y="2741540"/>
              <a:ext cx="3233912" cy="782335"/>
            </a:xfrm>
            <a:prstGeom prst="roundRect">
              <a:avLst/>
            </a:prstGeom>
            <a:gradFill>
              <a:gsLst>
                <a:gs pos="100000">
                  <a:srgbClr val="C2ED5A"/>
                </a:gs>
                <a:gs pos="0">
                  <a:srgbClr val="C2ED5A">
                    <a:alpha val="40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324000" rtlCol="0" anchor="ctr"/>
            <a:lstStyle/>
            <a:p>
              <a:pPr algn="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b="1" dirty="0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Hidrogênio</a:t>
              </a:r>
            </a:p>
          </p:txBody>
        </p:sp>
        <p:pic>
          <p:nvPicPr>
            <p:cNvPr id="23" name="Imagem 22" descr="Desenho com traços pretos em fundo branco e letras pretas&#10;&#10;Descrição gerada automaticamente com confiança baixa">
              <a:extLst>
                <a:ext uri="{FF2B5EF4-FFF2-40B4-BE49-F238E27FC236}">
                  <a16:creationId xmlns:a16="http://schemas.microsoft.com/office/drawing/2014/main" id="{15B75C2F-76C6-4FB2-A963-895FB18DC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689" y="2838982"/>
              <a:ext cx="592663" cy="578977"/>
            </a:xfrm>
            <a:prstGeom prst="rect">
              <a:avLst/>
            </a:prstGeom>
          </p:spPr>
        </p:pic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0D5E9128-F06A-4DBE-A9E4-C69BA51314DD}"/>
              </a:ext>
            </a:extLst>
          </p:cNvPr>
          <p:cNvGrpSpPr/>
          <p:nvPr/>
        </p:nvGrpSpPr>
        <p:grpSpPr>
          <a:xfrm>
            <a:off x="5616373" y="2377361"/>
            <a:ext cx="2942208" cy="826390"/>
            <a:chOff x="5604259" y="4319075"/>
            <a:chExt cx="2587477" cy="826390"/>
          </a:xfrm>
        </p:grpSpPr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80A8B477-6CDC-43DA-8895-7BCE0DE8B26E}"/>
                </a:ext>
              </a:extLst>
            </p:cNvPr>
            <p:cNvSpPr/>
            <p:nvPr/>
          </p:nvSpPr>
          <p:spPr>
            <a:xfrm>
              <a:off x="5604259" y="4319075"/>
              <a:ext cx="2587477" cy="826390"/>
            </a:xfrm>
            <a:prstGeom prst="roundRect">
              <a:avLst/>
            </a:prstGeom>
            <a:gradFill>
              <a:gsLst>
                <a:gs pos="100000">
                  <a:srgbClr val="C2ED5A"/>
                </a:gs>
                <a:gs pos="0">
                  <a:srgbClr val="C2ED5A">
                    <a:alpha val="40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324000" rtlCol="0" anchor="ctr"/>
            <a:lstStyle/>
            <a:p>
              <a:pPr algn="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b="1" dirty="0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1" dirty="0" err="1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CBIOs</a:t>
              </a:r>
              <a:endParaRPr lang="pt-BR" b="1" dirty="0">
                <a:solidFill>
                  <a:srgbClr val="1C34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Imagem 24" descr="Logotipo, Ícone&#10;&#10;Descrição gerada automaticamente">
              <a:extLst>
                <a:ext uri="{FF2B5EF4-FFF2-40B4-BE49-F238E27FC236}">
                  <a16:creationId xmlns:a16="http://schemas.microsoft.com/office/drawing/2014/main" id="{06788AA7-7ADA-4BC3-92B6-E757A5B7A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496" y="4391560"/>
              <a:ext cx="462631" cy="696821"/>
            </a:xfrm>
            <a:prstGeom prst="rect">
              <a:avLst/>
            </a:prstGeom>
          </p:spPr>
        </p:pic>
      </p:grpSp>
      <p:pic>
        <p:nvPicPr>
          <p:cNvPr id="19" name="Imagem 18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59FD9E19-EA3F-4F18-A169-1DEBB22BF4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21556" b="31253"/>
          <a:stretch/>
        </p:blipFill>
        <p:spPr>
          <a:xfrm rot="16200000">
            <a:off x="4658132" y="496113"/>
            <a:ext cx="885922" cy="1557183"/>
          </a:xfrm>
          <a:prstGeom prst="rect">
            <a:avLst/>
          </a:prstGeom>
        </p:spPr>
      </p:pic>
      <p:pic>
        <p:nvPicPr>
          <p:cNvPr id="27" name="Imagem 26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B2896093-1960-43CB-8190-E1745D0734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36430" r="48379" b="27932"/>
          <a:stretch/>
        </p:blipFill>
        <p:spPr>
          <a:xfrm rot="16200000">
            <a:off x="4798227" y="2713328"/>
            <a:ext cx="1059690" cy="1166808"/>
          </a:xfrm>
          <a:prstGeom prst="rect">
            <a:avLst/>
          </a:prstGeom>
        </p:spPr>
      </p:pic>
      <p:grpSp>
        <p:nvGrpSpPr>
          <p:cNvPr id="66" name="Agrupar 65">
            <a:extLst>
              <a:ext uri="{FF2B5EF4-FFF2-40B4-BE49-F238E27FC236}">
                <a16:creationId xmlns:a16="http://schemas.microsoft.com/office/drawing/2014/main" id="{D35D0E63-AB33-41DD-89A0-FAE80871BC65}"/>
              </a:ext>
            </a:extLst>
          </p:cNvPr>
          <p:cNvGrpSpPr/>
          <p:nvPr/>
        </p:nvGrpSpPr>
        <p:grpSpPr>
          <a:xfrm>
            <a:off x="5498008" y="5989265"/>
            <a:ext cx="5299037" cy="795738"/>
            <a:chOff x="5682601" y="5836497"/>
            <a:chExt cx="5306813" cy="956133"/>
          </a:xfrm>
        </p:grpSpPr>
        <p:sp>
          <p:nvSpPr>
            <p:cNvPr id="56" name="Retângulo: Cantos Arredondados 55">
              <a:extLst>
                <a:ext uri="{FF2B5EF4-FFF2-40B4-BE49-F238E27FC236}">
                  <a16:creationId xmlns:a16="http://schemas.microsoft.com/office/drawing/2014/main" id="{96A2913F-C5B2-4EA9-A7A9-4AE8DED16766}"/>
                </a:ext>
              </a:extLst>
            </p:cNvPr>
            <p:cNvSpPr/>
            <p:nvPr/>
          </p:nvSpPr>
          <p:spPr>
            <a:xfrm>
              <a:off x="5682601" y="5836497"/>
              <a:ext cx="5306813" cy="956133"/>
            </a:xfrm>
            <a:prstGeom prst="roundRect">
              <a:avLst/>
            </a:prstGeom>
            <a:gradFill>
              <a:gsLst>
                <a:gs pos="100000">
                  <a:srgbClr val="C2ED5A"/>
                </a:gs>
                <a:gs pos="0">
                  <a:srgbClr val="C2ED5A">
                    <a:alpha val="40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324000" rtlCol="0" anchor="ctr"/>
            <a:lstStyle/>
            <a:p>
              <a:pPr algn="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b="1" dirty="0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Biocombustível para Aviação           </a:t>
              </a:r>
            </a:p>
          </p:txBody>
        </p:sp>
        <p:pic>
          <p:nvPicPr>
            <p:cNvPr id="65" name="Imagem 64" descr="Ícone&#10;&#10;Descrição gerada automaticamente">
              <a:extLst>
                <a:ext uri="{FF2B5EF4-FFF2-40B4-BE49-F238E27FC236}">
                  <a16:creationId xmlns:a16="http://schemas.microsoft.com/office/drawing/2014/main" id="{FBF7DBE5-4711-4033-A00D-E617D2AA5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138" y="5988136"/>
              <a:ext cx="672854" cy="646976"/>
            </a:xfrm>
            <a:prstGeom prst="rect">
              <a:avLst/>
            </a:prstGeom>
          </p:spPr>
        </p:pic>
      </p:grpSp>
      <p:pic>
        <p:nvPicPr>
          <p:cNvPr id="58" name="Imagem 57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7F3C0C17-81AC-4F5F-B494-BF1BBB1E43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30097" r="23941" b="25937"/>
          <a:stretch/>
        </p:blipFill>
        <p:spPr>
          <a:xfrm rot="16200000">
            <a:off x="4656672" y="5378419"/>
            <a:ext cx="1057581" cy="1896774"/>
          </a:xfrm>
          <a:prstGeom prst="rect">
            <a:avLst/>
          </a:prstGeom>
        </p:spPr>
      </p:pic>
      <p:pic>
        <p:nvPicPr>
          <p:cNvPr id="30" name="Imagem 29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58B536BE-92A2-484C-96A3-72357FB78A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30097" r="23941" b="33842"/>
          <a:stretch/>
        </p:blipFill>
        <p:spPr>
          <a:xfrm rot="16200000">
            <a:off x="4597293" y="4660428"/>
            <a:ext cx="899610" cy="1370762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F638E0D-65B1-47C7-9DAD-64BB51377EFF}"/>
              </a:ext>
            </a:extLst>
          </p:cNvPr>
          <p:cNvGrpSpPr/>
          <p:nvPr/>
        </p:nvGrpSpPr>
        <p:grpSpPr>
          <a:xfrm>
            <a:off x="5488622" y="1520555"/>
            <a:ext cx="3498005" cy="782335"/>
            <a:chOff x="5293570" y="3642717"/>
            <a:chExt cx="3498005" cy="782335"/>
          </a:xfrm>
        </p:grpSpPr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4F739DB1-1203-4DA9-9524-38FF3CC75F60}"/>
                </a:ext>
              </a:extLst>
            </p:cNvPr>
            <p:cNvSpPr/>
            <p:nvPr/>
          </p:nvSpPr>
          <p:spPr>
            <a:xfrm>
              <a:off x="5293570" y="3642717"/>
              <a:ext cx="3498005" cy="782335"/>
            </a:xfrm>
            <a:prstGeom prst="roundRect">
              <a:avLst/>
            </a:prstGeom>
            <a:gradFill>
              <a:gsLst>
                <a:gs pos="100000">
                  <a:srgbClr val="C2ED5A"/>
                </a:gs>
                <a:gs pos="0">
                  <a:srgbClr val="C2ED5A">
                    <a:alpha val="40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324000" rtlCol="0" anchor="ctr"/>
            <a:lstStyle/>
            <a:p>
              <a:pPr algn="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b="1" dirty="0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Bioeletricidade</a:t>
              </a:r>
            </a:p>
          </p:txBody>
        </p:sp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F46C62F4-7ADD-497F-BD70-E6D43DBC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923" y="3687117"/>
              <a:ext cx="540963" cy="647617"/>
            </a:xfrm>
            <a:prstGeom prst="rect">
              <a:avLst/>
            </a:prstGeom>
          </p:spPr>
        </p:pic>
      </p:grpSp>
      <p:pic>
        <p:nvPicPr>
          <p:cNvPr id="26" name="Imagem 25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1E0F405C-FDD4-48C4-8CBE-2B1C4364C7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30097" r="23941" b="25937"/>
          <a:stretch/>
        </p:blipFill>
        <p:spPr>
          <a:xfrm rot="16200000">
            <a:off x="4705302" y="1450757"/>
            <a:ext cx="1184944" cy="1581957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A2165DDD-1A08-FC65-E4D6-3854E529C06B}"/>
              </a:ext>
            </a:extLst>
          </p:cNvPr>
          <p:cNvGrpSpPr/>
          <p:nvPr/>
        </p:nvGrpSpPr>
        <p:grpSpPr>
          <a:xfrm>
            <a:off x="5549479" y="4101219"/>
            <a:ext cx="2914473" cy="930645"/>
            <a:chOff x="5584055" y="342250"/>
            <a:chExt cx="3652078" cy="740081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5232B98C-B607-7D5D-8120-CFDAA1EA4C07}"/>
                </a:ext>
              </a:extLst>
            </p:cNvPr>
            <p:cNvSpPr/>
            <p:nvPr/>
          </p:nvSpPr>
          <p:spPr>
            <a:xfrm>
              <a:off x="5584055" y="342250"/>
              <a:ext cx="3652078" cy="740081"/>
            </a:xfrm>
            <a:prstGeom prst="roundRect">
              <a:avLst/>
            </a:prstGeom>
            <a:gradFill>
              <a:gsLst>
                <a:gs pos="100000">
                  <a:srgbClr val="C2ED5A"/>
                </a:gs>
                <a:gs pos="0">
                  <a:srgbClr val="C2ED5A">
                    <a:alpha val="40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32400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b="1" dirty="0">
                  <a:solidFill>
                    <a:srgbClr val="1C3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BECCS </a:t>
              </a:r>
            </a:p>
          </p:txBody>
        </p:sp>
        <p:pic>
          <p:nvPicPr>
            <p:cNvPr id="35" name="Imagem 34" descr="Texto, Ícone&#10;&#10;Descrição gerada automaticamente">
              <a:extLst>
                <a:ext uri="{FF2B5EF4-FFF2-40B4-BE49-F238E27FC236}">
                  <a16:creationId xmlns:a16="http://schemas.microsoft.com/office/drawing/2014/main" id="{46AD428F-6A87-AC8D-A45E-9763599DF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46" y="441862"/>
              <a:ext cx="585724" cy="540855"/>
            </a:xfrm>
            <a:prstGeom prst="rect">
              <a:avLst/>
            </a:prstGeom>
          </p:spPr>
        </p:pic>
      </p:grpSp>
      <p:pic>
        <p:nvPicPr>
          <p:cNvPr id="28" name="Imagem 27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1FDEA12C-3205-4395-8421-6BDB88DEE8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41135" r="75977" b="30862"/>
          <a:stretch/>
        </p:blipFill>
        <p:spPr>
          <a:xfrm rot="16200000">
            <a:off x="4828224" y="3920702"/>
            <a:ext cx="1081937" cy="85991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C9ED13D-9A45-5ACE-E8C4-6D2F217E2168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269637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32EF14C5-7500-BD5C-555A-09344DABF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" name="Imagem 29" descr="Uma imagem contendo escorredor, atletismo&#10;&#10;Descrição gerada automaticamente">
            <a:extLst>
              <a:ext uri="{FF2B5EF4-FFF2-40B4-BE49-F238E27FC236}">
                <a16:creationId xmlns:a16="http://schemas.microsoft.com/office/drawing/2014/main" id="{8A756DC2-1BAF-458A-A2BC-28D46EFE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17" y="-2272533"/>
            <a:ext cx="842830" cy="76319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80A57E7-798C-CFDC-6501-BC1965EC04DD}"/>
              </a:ext>
            </a:extLst>
          </p:cNvPr>
          <p:cNvSpPr txBox="1"/>
          <p:nvPr/>
        </p:nvSpPr>
        <p:spPr>
          <a:xfrm>
            <a:off x="2090083" y="523273"/>
            <a:ext cx="869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-3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Complexidade, oportunidades e desafios</a:t>
            </a:r>
          </a:p>
        </p:txBody>
      </p:sp>
      <p:pic>
        <p:nvPicPr>
          <p:cNvPr id="2" name="Picture 2" descr="Energia eólica pode ser 2ª principal fonte de energia em 2019">
            <a:extLst>
              <a:ext uri="{FF2B5EF4-FFF2-40B4-BE49-F238E27FC236}">
                <a16:creationId xmlns:a16="http://schemas.microsoft.com/office/drawing/2014/main" id="{25F31187-BFF1-BD7F-074E-151935AA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42" y="2376698"/>
            <a:ext cx="2135202" cy="1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olar power to cover a quarter of global energy by 2050">
            <a:extLst>
              <a:ext uri="{FF2B5EF4-FFF2-40B4-BE49-F238E27FC236}">
                <a16:creationId xmlns:a16="http://schemas.microsoft.com/office/drawing/2014/main" id="{35C3B1BD-AFDB-B79C-085A-BF1B1B92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627" y="3452855"/>
            <a:ext cx="1958559" cy="14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zil allows import of genetically modified soy and corn from United  States — MercoPress">
            <a:extLst>
              <a:ext uri="{FF2B5EF4-FFF2-40B4-BE49-F238E27FC236}">
                <a16:creationId xmlns:a16="http://schemas.microsoft.com/office/drawing/2014/main" id="{680CEC6F-BCCA-78F9-6D58-A530CC9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81" y="3109307"/>
            <a:ext cx="1869443" cy="1180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ver Emphasis On Sugarcane Production May Turn Indian Agriculture Diabetic  - Here's Prescription - IMoT Agri Forum">
            <a:extLst>
              <a:ext uri="{FF2B5EF4-FFF2-40B4-BE49-F238E27FC236}">
                <a16:creationId xmlns:a16="http://schemas.microsoft.com/office/drawing/2014/main" id="{0D7C02CA-84EA-B599-9A96-96C6844D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9" y="1781147"/>
            <a:ext cx="2160255" cy="1440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ydrogen Decarbonization Pathways - Hydrogen Council">
            <a:extLst>
              <a:ext uri="{FF2B5EF4-FFF2-40B4-BE49-F238E27FC236}">
                <a16:creationId xmlns:a16="http://schemas.microsoft.com/office/drawing/2014/main" id="{968B723A-A7D4-660B-5F44-A0241104D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29"/>
          <a:stretch/>
        </p:blipFill>
        <p:spPr bwMode="auto">
          <a:xfrm>
            <a:off x="6815220" y="4714041"/>
            <a:ext cx="1869443" cy="12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razil's onshore oil production is central focus of online debate | Portal  FGV">
            <a:extLst>
              <a:ext uri="{FF2B5EF4-FFF2-40B4-BE49-F238E27FC236}">
                <a16:creationId xmlns:a16="http://schemas.microsoft.com/office/drawing/2014/main" id="{C63EB2F5-4B26-AF53-C559-F63FA012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347" y="1235068"/>
            <a:ext cx="2074051" cy="12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e Future of Farming 4.0: The digitalisation of agriculture | The OECD  Forum Network">
            <a:extLst>
              <a:ext uri="{FF2B5EF4-FFF2-40B4-BE49-F238E27FC236}">
                <a16:creationId xmlns:a16="http://schemas.microsoft.com/office/drawing/2014/main" id="{B7EA083D-CB06-D6DB-C9C8-157F1492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32" y="4695028"/>
            <a:ext cx="1869443" cy="14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ns Sugarcane | Vetores, fotos de arquivo e PSD grátis">
            <a:extLst>
              <a:ext uri="{FF2B5EF4-FFF2-40B4-BE49-F238E27FC236}">
                <a16:creationId xmlns:a16="http://schemas.microsoft.com/office/drawing/2014/main" id="{A0C5983F-E878-0784-CB2E-9CB7F3A8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58" y="1640492"/>
            <a:ext cx="1521045" cy="24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gital manufacturing in the automotive industry">
            <a:extLst>
              <a:ext uri="{FF2B5EF4-FFF2-40B4-BE49-F238E27FC236}">
                <a16:creationId xmlns:a16="http://schemas.microsoft.com/office/drawing/2014/main" id="{575FD521-7F18-142D-E842-61F8A379B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19" y="5323650"/>
            <a:ext cx="2093934" cy="12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407028C-3136-F3B1-1649-110F36128175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26283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9472869D-8DB0-6C5C-DFB0-DE80393BC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" name="Imagem 29" descr="Uma imagem contendo escorredor, atletismo&#10;&#10;Descrição gerada automaticamente">
            <a:extLst>
              <a:ext uri="{FF2B5EF4-FFF2-40B4-BE49-F238E27FC236}">
                <a16:creationId xmlns:a16="http://schemas.microsoft.com/office/drawing/2014/main" id="{8A756DC2-1BAF-458A-A2BC-28D46EFE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17" y="-2272533"/>
            <a:ext cx="842830" cy="763193"/>
          </a:xfrm>
          <a:prstGeom prst="rect">
            <a:avLst/>
          </a:prstGeom>
        </p:spPr>
      </p:pic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B6617A03-3AF3-400C-5CF7-56DEEAC76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09" y="1642338"/>
            <a:ext cx="7711982" cy="357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6E1582A-E5DD-D222-9342-5F5C5CA3FACB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293484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40964" name="Picture 2" descr="\\Onze-servidor\d\Clientes\Sifaeg\JPGS\pp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2309813" y="1571626"/>
            <a:ext cx="77724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6600"/>
                </a:solidFill>
                <a:latin typeface="Tahoma" pitchFamily="34" charset="0"/>
              </a:rPr>
              <a:t>Obrigado!</a:t>
            </a:r>
          </a:p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6600"/>
                </a:solidFill>
                <a:latin typeface="Tahoma" pitchFamily="34" charset="0"/>
              </a:rPr>
              <a:t>André Luiz Baptista Lins Rocha</a:t>
            </a:r>
          </a:p>
          <a:p>
            <a:pPr algn="ctr">
              <a:spcBef>
                <a:spcPct val="50000"/>
              </a:spcBef>
            </a:pPr>
            <a:endParaRPr lang="pt-BR" sz="1000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6600"/>
                </a:solidFill>
                <a:latin typeface="Tahoma" pitchFamily="34" charset="0"/>
              </a:rPr>
              <a:t>SIFAEG E SIFAÇÚCAR</a:t>
            </a:r>
          </a:p>
          <a:p>
            <a:pPr algn="ctr">
              <a:spcBef>
                <a:spcPct val="50000"/>
              </a:spcBef>
            </a:pPr>
            <a:endParaRPr lang="pt-BR" sz="2400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rgbClr val="006600"/>
                </a:solidFill>
                <a:latin typeface="Tahoma" pitchFamily="34" charset="0"/>
                <a:hlinkClick r:id="rId4"/>
              </a:rPr>
              <a:t>www.sifaeg.com.br</a:t>
            </a:r>
            <a:endParaRPr lang="pt-BR" sz="2400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rgbClr val="006600"/>
                </a:solidFill>
                <a:latin typeface="Tahoma" pitchFamily="34" charset="0"/>
                <a:hlinkClick r:id="rId5"/>
              </a:rPr>
              <a:t>www.sifacucar.com.br</a:t>
            </a:r>
            <a:r>
              <a:rPr lang="pt-BR" sz="2400" b="1" dirty="0">
                <a:solidFill>
                  <a:srgbClr val="00660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B6ECBAEE-31F9-41F6-D7B2-5F2151DCD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773878C-ABB9-B5C4-7BD9-872B09C1BC10}"/>
              </a:ext>
            </a:extLst>
          </p:cNvPr>
          <p:cNvSpPr/>
          <p:nvPr/>
        </p:nvSpPr>
        <p:spPr>
          <a:xfrm>
            <a:off x="6244973" y="1746188"/>
            <a:ext cx="5621753" cy="3973723"/>
          </a:xfrm>
          <a:prstGeom prst="roundRect">
            <a:avLst>
              <a:gd name="adj" fmla="val 5158"/>
            </a:avLst>
          </a:prstGeom>
          <a:solidFill>
            <a:schemeClr val="bg2"/>
          </a:solidFill>
          <a:ln w="38100">
            <a:solidFill>
              <a:srgbClr val="78EBD7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2400" b="1" dirty="0">
              <a:solidFill>
                <a:srgbClr val="1FD3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1B5ADD7-8480-25FF-8883-4692EAECE348}"/>
              </a:ext>
            </a:extLst>
          </p:cNvPr>
          <p:cNvSpPr txBox="1"/>
          <p:nvPr/>
        </p:nvSpPr>
        <p:spPr>
          <a:xfrm>
            <a:off x="40081" y="777594"/>
            <a:ext cx="8387880" cy="8863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pt-BR"/>
            </a:defPPr>
            <a:lvl1pPr marL="127626"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spc="-150">
                <a:solidFill>
                  <a:srgbClr val="489F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3200" spc="0" dirty="0">
                <a:solidFill>
                  <a:schemeClr val="bg1"/>
                </a:solidFill>
              </a:rPr>
              <a:t>ENERGIAS RENOVÁVEIS E PRECIFICAÇÃO DE CARBONO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0E2670-DF6E-1DF3-0F0C-EAAC4D5F2B43}"/>
              </a:ext>
            </a:extLst>
          </p:cNvPr>
          <p:cNvSpPr txBox="1"/>
          <p:nvPr/>
        </p:nvSpPr>
        <p:spPr>
          <a:xfrm>
            <a:off x="223686" y="2034219"/>
            <a:ext cx="5311372" cy="3622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pt-BR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casos de </a:t>
            </a:r>
            <a:r>
              <a:rPr lang="pt-BR" sz="18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externalidades negativas</a:t>
            </a:r>
            <a:r>
              <a:rPr lang="pt-BR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podem ser traduzidos, no que a microeconomia chama, de </a:t>
            </a:r>
            <a:r>
              <a:rPr lang="pt-BR" sz="18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 social</a:t>
            </a:r>
            <a:r>
              <a:rPr lang="pt-BR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0990" indent="-380990" algn="just"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pt-BR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empresas e consumidores pagam apenas pelo </a:t>
            </a:r>
            <a:r>
              <a:rPr lang="pt-BR" sz="18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 privado</a:t>
            </a:r>
            <a:r>
              <a:rPr lang="pt-BR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0990" indent="-380990" algn="just"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pt-BR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 o ponto de vista social, agentes devem considerar </a:t>
            </a:r>
            <a:r>
              <a:rPr lang="pt-BR" sz="18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 privado + custo da externalidade = custo social</a:t>
            </a:r>
            <a:r>
              <a:rPr lang="pt-BR" sz="1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B38B763-BBEE-29FB-7827-DA6FEAB81B63}"/>
              </a:ext>
            </a:extLst>
          </p:cNvPr>
          <p:cNvGrpSpPr/>
          <p:nvPr/>
        </p:nvGrpSpPr>
        <p:grpSpPr>
          <a:xfrm>
            <a:off x="6454018" y="2637889"/>
            <a:ext cx="1973943" cy="1909921"/>
            <a:chOff x="502093" y="1464351"/>
            <a:chExt cx="4834125" cy="3961323"/>
          </a:xfrm>
        </p:grpSpPr>
        <p:sp>
          <p:nvSpPr>
            <p:cNvPr id="27" name="object 3">
              <a:extLst>
                <a:ext uri="{FF2B5EF4-FFF2-40B4-BE49-F238E27FC236}">
                  <a16:creationId xmlns:a16="http://schemas.microsoft.com/office/drawing/2014/main" id="{845F5678-0B57-7C53-908A-6ECC068752BB}"/>
                </a:ext>
              </a:extLst>
            </p:cNvPr>
            <p:cNvSpPr/>
            <p:nvPr/>
          </p:nvSpPr>
          <p:spPr>
            <a:xfrm>
              <a:off x="502093" y="1464351"/>
              <a:ext cx="4834125" cy="1399791"/>
            </a:xfrm>
            <a:custGeom>
              <a:avLst/>
              <a:gdLst/>
              <a:ahLst/>
              <a:cxnLst/>
              <a:rect l="l" t="t" r="r" b="b"/>
              <a:pathLst>
                <a:path w="4714782" h="1312660">
                  <a:moveTo>
                    <a:pt x="330578" y="1310252"/>
                  </a:moveTo>
                  <a:lnTo>
                    <a:pt x="325321" y="1305202"/>
                  </a:lnTo>
                  <a:lnTo>
                    <a:pt x="319187" y="1299542"/>
                  </a:lnTo>
                  <a:lnTo>
                    <a:pt x="13890" y="994691"/>
                  </a:lnTo>
                  <a:lnTo>
                    <a:pt x="6611" y="990317"/>
                  </a:lnTo>
                  <a:lnTo>
                    <a:pt x="0" y="985267"/>
                  </a:lnTo>
                  <a:lnTo>
                    <a:pt x="0" y="975833"/>
                  </a:lnTo>
                  <a:lnTo>
                    <a:pt x="6067" y="971116"/>
                  </a:lnTo>
                  <a:lnTo>
                    <a:pt x="12602" y="966875"/>
                  </a:lnTo>
                  <a:lnTo>
                    <a:pt x="18001" y="961558"/>
                  </a:lnTo>
                  <a:lnTo>
                    <a:pt x="53720" y="927200"/>
                  </a:lnTo>
                  <a:lnTo>
                    <a:pt x="89842" y="893318"/>
                  </a:lnTo>
                  <a:lnTo>
                    <a:pt x="126383" y="859927"/>
                  </a:lnTo>
                  <a:lnTo>
                    <a:pt x="163353" y="827044"/>
                  </a:lnTo>
                  <a:lnTo>
                    <a:pt x="200765" y="794683"/>
                  </a:lnTo>
                  <a:lnTo>
                    <a:pt x="238633" y="762860"/>
                  </a:lnTo>
                  <a:lnTo>
                    <a:pt x="276968" y="731589"/>
                  </a:lnTo>
                  <a:lnTo>
                    <a:pt x="315783" y="700888"/>
                  </a:lnTo>
                  <a:lnTo>
                    <a:pt x="355092" y="670770"/>
                  </a:lnTo>
                  <a:lnTo>
                    <a:pt x="394905" y="641251"/>
                  </a:lnTo>
                  <a:lnTo>
                    <a:pt x="448104" y="603223"/>
                  </a:lnTo>
                  <a:lnTo>
                    <a:pt x="501832" y="566319"/>
                  </a:lnTo>
                  <a:lnTo>
                    <a:pt x="556090" y="530543"/>
                  </a:lnTo>
                  <a:lnTo>
                    <a:pt x="610879" y="495897"/>
                  </a:lnTo>
                  <a:lnTo>
                    <a:pt x="666199" y="462381"/>
                  </a:lnTo>
                  <a:lnTo>
                    <a:pt x="722051" y="429999"/>
                  </a:lnTo>
                  <a:lnTo>
                    <a:pt x="778435" y="398752"/>
                  </a:lnTo>
                  <a:lnTo>
                    <a:pt x="835352" y="368642"/>
                  </a:lnTo>
                  <a:lnTo>
                    <a:pt x="892803" y="339671"/>
                  </a:lnTo>
                  <a:lnTo>
                    <a:pt x="950787" y="311842"/>
                  </a:lnTo>
                  <a:lnTo>
                    <a:pt x="1009306" y="285155"/>
                  </a:lnTo>
                  <a:lnTo>
                    <a:pt x="1068360" y="259614"/>
                  </a:lnTo>
                  <a:lnTo>
                    <a:pt x="1127950" y="235219"/>
                  </a:lnTo>
                  <a:lnTo>
                    <a:pt x="1188076" y="211974"/>
                  </a:lnTo>
                  <a:lnTo>
                    <a:pt x="1248739" y="189879"/>
                  </a:lnTo>
                  <a:lnTo>
                    <a:pt x="1309939" y="168938"/>
                  </a:lnTo>
                  <a:lnTo>
                    <a:pt x="1371677" y="149151"/>
                  </a:lnTo>
                  <a:lnTo>
                    <a:pt x="1433953" y="130521"/>
                  </a:lnTo>
                  <a:lnTo>
                    <a:pt x="1496769" y="113050"/>
                  </a:lnTo>
                  <a:lnTo>
                    <a:pt x="1560123" y="96740"/>
                  </a:lnTo>
                  <a:lnTo>
                    <a:pt x="1615844" y="83445"/>
                  </a:lnTo>
                  <a:lnTo>
                    <a:pt x="1671721" y="71091"/>
                  </a:lnTo>
                  <a:lnTo>
                    <a:pt x="1727757" y="59703"/>
                  </a:lnTo>
                  <a:lnTo>
                    <a:pt x="1783955" y="49303"/>
                  </a:lnTo>
                  <a:lnTo>
                    <a:pt x="1840316" y="39915"/>
                  </a:lnTo>
                  <a:lnTo>
                    <a:pt x="1896844" y="31561"/>
                  </a:lnTo>
                  <a:lnTo>
                    <a:pt x="1953539" y="24264"/>
                  </a:lnTo>
                  <a:lnTo>
                    <a:pt x="2010406" y="18048"/>
                  </a:lnTo>
                  <a:lnTo>
                    <a:pt x="2067445" y="12934"/>
                  </a:lnTo>
                  <a:lnTo>
                    <a:pt x="2149963" y="7263"/>
                  </a:lnTo>
                  <a:lnTo>
                    <a:pt x="2225919" y="920"/>
                  </a:lnTo>
                  <a:lnTo>
                    <a:pt x="2467680" y="0"/>
                  </a:lnTo>
                  <a:lnTo>
                    <a:pt x="2484072" y="1744"/>
                  </a:lnTo>
                  <a:lnTo>
                    <a:pt x="2493237" y="3110"/>
                  </a:lnTo>
                  <a:lnTo>
                    <a:pt x="2712142" y="21300"/>
                  </a:lnTo>
                  <a:lnTo>
                    <a:pt x="2770277" y="27094"/>
                  </a:lnTo>
                  <a:lnTo>
                    <a:pt x="2814423" y="32195"/>
                  </a:lnTo>
                  <a:lnTo>
                    <a:pt x="2873480" y="40180"/>
                  </a:lnTo>
                  <a:lnTo>
                    <a:pt x="2932271" y="49440"/>
                  </a:lnTo>
                  <a:lnTo>
                    <a:pt x="2990800" y="59943"/>
                  </a:lnTo>
                  <a:lnTo>
                    <a:pt x="3049073" y="71652"/>
                  </a:lnTo>
                  <a:lnTo>
                    <a:pt x="3107094" y="84534"/>
                  </a:lnTo>
                  <a:lnTo>
                    <a:pt x="3164866" y="98553"/>
                  </a:lnTo>
                  <a:lnTo>
                    <a:pt x="3222394" y="113675"/>
                  </a:lnTo>
                  <a:lnTo>
                    <a:pt x="3279683" y="129866"/>
                  </a:lnTo>
                  <a:lnTo>
                    <a:pt x="3336736" y="147090"/>
                  </a:lnTo>
                  <a:lnTo>
                    <a:pt x="3438977" y="180664"/>
                  </a:lnTo>
                  <a:lnTo>
                    <a:pt x="3511873" y="206769"/>
                  </a:lnTo>
                  <a:lnTo>
                    <a:pt x="3583865" y="234393"/>
                  </a:lnTo>
                  <a:lnTo>
                    <a:pt x="3654951" y="263536"/>
                  </a:lnTo>
                  <a:lnTo>
                    <a:pt x="3725133" y="294196"/>
                  </a:lnTo>
                  <a:lnTo>
                    <a:pt x="3794410" y="326373"/>
                  </a:lnTo>
                  <a:lnTo>
                    <a:pt x="3862782" y="360066"/>
                  </a:lnTo>
                  <a:lnTo>
                    <a:pt x="3930250" y="395274"/>
                  </a:lnTo>
                  <a:lnTo>
                    <a:pt x="3996813" y="431997"/>
                  </a:lnTo>
                  <a:lnTo>
                    <a:pt x="4062472" y="470233"/>
                  </a:lnTo>
                  <a:lnTo>
                    <a:pt x="4064050" y="471202"/>
                  </a:lnTo>
                  <a:lnTo>
                    <a:pt x="2357462" y="471202"/>
                  </a:lnTo>
                  <a:lnTo>
                    <a:pt x="2240046" y="473389"/>
                  </a:lnTo>
                  <a:lnTo>
                    <a:pt x="2124513" y="479914"/>
                  </a:lnTo>
                  <a:lnTo>
                    <a:pt x="2010625" y="490763"/>
                  </a:lnTo>
                  <a:lnTo>
                    <a:pt x="1898452" y="505906"/>
                  </a:lnTo>
                  <a:lnTo>
                    <a:pt x="1787986" y="525316"/>
                  </a:lnTo>
                  <a:lnTo>
                    <a:pt x="1679218" y="548966"/>
                  </a:lnTo>
                  <a:lnTo>
                    <a:pt x="1572142" y="576829"/>
                  </a:lnTo>
                  <a:lnTo>
                    <a:pt x="1466750" y="608878"/>
                  </a:lnTo>
                  <a:lnTo>
                    <a:pt x="1363034" y="645086"/>
                  </a:lnTo>
                  <a:lnTo>
                    <a:pt x="1260986" y="685428"/>
                  </a:lnTo>
                  <a:lnTo>
                    <a:pt x="1160599" y="729875"/>
                  </a:lnTo>
                  <a:lnTo>
                    <a:pt x="1061865" y="778402"/>
                  </a:lnTo>
                  <a:lnTo>
                    <a:pt x="964776" y="830981"/>
                  </a:lnTo>
                  <a:lnTo>
                    <a:pt x="869325" y="887585"/>
                  </a:lnTo>
                  <a:lnTo>
                    <a:pt x="775504" y="948189"/>
                  </a:lnTo>
                  <a:lnTo>
                    <a:pt x="683305" y="1012765"/>
                  </a:lnTo>
                  <a:lnTo>
                    <a:pt x="592720" y="1081286"/>
                  </a:lnTo>
                  <a:lnTo>
                    <a:pt x="503743" y="1153725"/>
                  </a:lnTo>
                  <a:lnTo>
                    <a:pt x="416364" y="1230056"/>
                  </a:lnTo>
                  <a:lnTo>
                    <a:pt x="330578" y="1310252"/>
                  </a:lnTo>
                  <a:close/>
                </a:path>
                <a:path w="4714782" h="1312660">
                  <a:moveTo>
                    <a:pt x="4388366" y="1312660"/>
                  </a:moveTo>
                  <a:lnTo>
                    <a:pt x="4302177" y="1232197"/>
                  </a:lnTo>
                  <a:lnTo>
                    <a:pt x="4214429" y="1155617"/>
                  </a:lnTo>
                  <a:lnTo>
                    <a:pt x="4125111" y="1082947"/>
                  </a:lnTo>
                  <a:lnTo>
                    <a:pt x="4034215" y="1014213"/>
                  </a:lnTo>
                  <a:lnTo>
                    <a:pt x="3941730" y="949442"/>
                  </a:lnTo>
                  <a:lnTo>
                    <a:pt x="3847648" y="888659"/>
                  </a:lnTo>
                  <a:lnTo>
                    <a:pt x="3751959" y="831891"/>
                  </a:lnTo>
                  <a:lnTo>
                    <a:pt x="3654654" y="779165"/>
                  </a:lnTo>
                  <a:lnTo>
                    <a:pt x="3555722" y="730505"/>
                  </a:lnTo>
                  <a:lnTo>
                    <a:pt x="3455155" y="685940"/>
                  </a:lnTo>
                  <a:lnTo>
                    <a:pt x="3352944" y="645494"/>
                  </a:lnTo>
                  <a:lnTo>
                    <a:pt x="3249078" y="609194"/>
                  </a:lnTo>
                  <a:lnTo>
                    <a:pt x="3143548" y="577066"/>
                  </a:lnTo>
                  <a:lnTo>
                    <a:pt x="3036345" y="549137"/>
                  </a:lnTo>
                  <a:lnTo>
                    <a:pt x="2927460" y="525433"/>
                  </a:lnTo>
                  <a:lnTo>
                    <a:pt x="2816882" y="505980"/>
                  </a:lnTo>
                  <a:lnTo>
                    <a:pt x="2704603" y="490804"/>
                  </a:lnTo>
                  <a:lnTo>
                    <a:pt x="2590613" y="479931"/>
                  </a:lnTo>
                  <a:lnTo>
                    <a:pt x="2474903" y="473389"/>
                  </a:lnTo>
                  <a:lnTo>
                    <a:pt x="2357462" y="471202"/>
                  </a:lnTo>
                  <a:lnTo>
                    <a:pt x="4064050" y="471202"/>
                  </a:lnTo>
                  <a:lnTo>
                    <a:pt x="4127227" y="509983"/>
                  </a:lnTo>
                  <a:lnTo>
                    <a:pt x="4191078" y="551245"/>
                  </a:lnTo>
                  <a:lnTo>
                    <a:pt x="4254025" y="594019"/>
                  </a:lnTo>
                  <a:lnTo>
                    <a:pt x="4316068" y="638303"/>
                  </a:lnTo>
                  <a:lnTo>
                    <a:pt x="4377208" y="684098"/>
                  </a:lnTo>
                  <a:lnTo>
                    <a:pt x="4437444" y="731402"/>
                  </a:lnTo>
                  <a:lnTo>
                    <a:pt x="4496776" y="780214"/>
                  </a:lnTo>
                  <a:lnTo>
                    <a:pt x="4555204" y="830535"/>
                  </a:lnTo>
                  <a:lnTo>
                    <a:pt x="4612730" y="882362"/>
                  </a:lnTo>
                  <a:lnTo>
                    <a:pt x="4678615" y="944368"/>
                  </a:lnTo>
                  <a:lnTo>
                    <a:pt x="4688109" y="952804"/>
                  </a:lnTo>
                  <a:lnTo>
                    <a:pt x="4707380" y="969380"/>
                  </a:lnTo>
                  <a:lnTo>
                    <a:pt x="4714782" y="978997"/>
                  </a:lnTo>
                  <a:lnTo>
                    <a:pt x="4714782" y="985267"/>
                  </a:lnTo>
                  <a:lnTo>
                    <a:pt x="4708237" y="990317"/>
                  </a:lnTo>
                  <a:lnTo>
                    <a:pt x="4700958" y="994691"/>
                  </a:lnTo>
                  <a:lnTo>
                    <a:pt x="4403436" y="1292271"/>
                  </a:lnTo>
                  <a:lnTo>
                    <a:pt x="4395623" y="1301961"/>
                  </a:lnTo>
                  <a:lnTo>
                    <a:pt x="4388366" y="13126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777EFA04-1753-37D8-9651-543139096715}"/>
                </a:ext>
              </a:extLst>
            </p:cNvPr>
            <p:cNvSpPr/>
            <p:nvPr/>
          </p:nvSpPr>
          <p:spPr>
            <a:xfrm>
              <a:off x="2534849" y="4621665"/>
              <a:ext cx="773779" cy="804009"/>
            </a:xfrm>
            <a:custGeom>
              <a:avLst/>
              <a:gdLst/>
              <a:ahLst/>
              <a:cxnLst/>
              <a:rect l="l" t="t" r="r" b="b"/>
              <a:pathLst>
                <a:path w="754676" h="753963">
                  <a:moveTo>
                    <a:pt x="376694" y="753963"/>
                  </a:moveTo>
                  <a:lnTo>
                    <a:pt x="315481" y="748906"/>
                  </a:lnTo>
                  <a:lnTo>
                    <a:pt x="257410" y="734466"/>
                  </a:lnTo>
                  <a:lnTo>
                    <a:pt x="203266" y="711430"/>
                  </a:lnTo>
                  <a:lnTo>
                    <a:pt x="153831" y="680584"/>
                  </a:lnTo>
                  <a:lnTo>
                    <a:pt x="109889" y="642717"/>
                  </a:lnTo>
                  <a:lnTo>
                    <a:pt x="72223" y="598614"/>
                  </a:lnTo>
                  <a:lnTo>
                    <a:pt x="41618" y="549063"/>
                  </a:lnTo>
                  <a:lnTo>
                    <a:pt x="18857" y="494852"/>
                  </a:lnTo>
                  <a:lnTo>
                    <a:pt x="4723" y="436767"/>
                  </a:lnTo>
                  <a:lnTo>
                    <a:pt x="0" y="375595"/>
                  </a:lnTo>
                  <a:lnTo>
                    <a:pt x="1367" y="344847"/>
                  </a:lnTo>
                  <a:lnTo>
                    <a:pt x="11290" y="285477"/>
                  </a:lnTo>
                  <a:lnTo>
                    <a:pt x="30146" y="229590"/>
                  </a:lnTo>
                  <a:lnTo>
                    <a:pt x="57153" y="177965"/>
                  </a:lnTo>
                  <a:lnTo>
                    <a:pt x="91529" y="131378"/>
                  </a:lnTo>
                  <a:lnTo>
                    <a:pt x="132492" y="90608"/>
                  </a:lnTo>
                  <a:lnTo>
                    <a:pt x="179261" y="56434"/>
                  </a:lnTo>
                  <a:lnTo>
                    <a:pt x="231051" y="29634"/>
                  </a:lnTo>
                  <a:lnTo>
                    <a:pt x="287083" y="10985"/>
                  </a:lnTo>
                  <a:lnTo>
                    <a:pt x="346573" y="1267"/>
                  </a:lnTo>
                  <a:lnTo>
                    <a:pt x="377371" y="0"/>
                  </a:lnTo>
                  <a:lnTo>
                    <a:pt x="408357" y="1240"/>
                  </a:lnTo>
                  <a:lnTo>
                    <a:pt x="468143" y="10931"/>
                  </a:lnTo>
                  <a:lnTo>
                    <a:pt x="524457" y="29634"/>
                  </a:lnTo>
                  <a:lnTo>
                    <a:pt x="576269" y="56454"/>
                  </a:lnTo>
                  <a:lnTo>
                    <a:pt x="623064" y="90738"/>
                  </a:lnTo>
                  <a:lnTo>
                    <a:pt x="663982" y="131675"/>
                  </a:lnTo>
                  <a:lnTo>
                    <a:pt x="698251" y="178489"/>
                  </a:lnTo>
                  <a:lnTo>
                    <a:pt x="725099" y="230409"/>
                  </a:lnTo>
                  <a:lnTo>
                    <a:pt x="743752" y="286662"/>
                  </a:lnTo>
                  <a:lnTo>
                    <a:pt x="753437" y="346473"/>
                  </a:lnTo>
                  <a:lnTo>
                    <a:pt x="754676" y="377472"/>
                  </a:lnTo>
                  <a:lnTo>
                    <a:pt x="753408" y="408469"/>
                  </a:lnTo>
                  <a:lnTo>
                    <a:pt x="743674" y="468249"/>
                  </a:lnTo>
                  <a:lnTo>
                    <a:pt x="724982" y="524437"/>
                  </a:lnTo>
                  <a:lnTo>
                    <a:pt x="698100" y="576267"/>
                  </a:lnTo>
                  <a:lnTo>
                    <a:pt x="663793" y="622972"/>
                  </a:lnTo>
                  <a:lnTo>
                    <a:pt x="622830" y="663784"/>
                  </a:lnTo>
                  <a:lnTo>
                    <a:pt x="575978" y="697938"/>
                  </a:lnTo>
                  <a:lnTo>
                    <a:pt x="524003" y="724666"/>
                  </a:lnTo>
                  <a:lnTo>
                    <a:pt x="467674" y="743201"/>
                  </a:lnTo>
                  <a:lnTo>
                    <a:pt x="407757" y="752776"/>
                  </a:lnTo>
                  <a:lnTo>
                    <a:pt x="376694" y="75396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5D8753C1-D1CE-868C-E112-0B52F6BF4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61288" y="3448584"/>
              <a:ext cx="2514600" cy="1181100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A0C6C7BB-F73C-7A39-33DC-0A77514F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4722" y="2463897"/>
              <a:ext cx="3467100" cy="1333500"/>
            </a:xfrm>
            <a:prstGeom prst="rect">
              <a:avLst/>
            </a:prstGeom>
          </p:spPr>
        </p:pic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0A26FAB-5D72-669B-F46C-ADBE25A9F39D}"/>
              </a:ext>
            </a:extLst>
          </p:cNvPr>
          <p:cNvSpPr txBox="1"/>
          <p:nvPr/>
        </p:nvSpPr>
        <p:spPr>
          <a:xfrm>
            <a:off x="6605879" y="4712204"/>
            <a:ext cx="542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PREÇO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é o que você paga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A3BF4D4-AD0E-9E94-25D1-45BB0676C154}"/>
              </a:ext>
            </a:extLst>
          </p:cNvPr>
          <p:cNvSpPr txBox="1"/>
          <p:nvPr/>
        </p:nvSpPr>
        <p:spPr>
          <a:xfrm>
            <a:off x="7128457" y="2034219"/>
            <a:ext cx="542461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VALOR</a:t>
            </a:r>
            <a:r>
              <a:rPr lang="pt-BR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é o que você leva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61210A3-7369-E396-A315-9AC1C7D868C4}"/>
              </a:ext>
            </a:extLst>
          </p:cNvPr>
          <p:cNvSpPr/>
          <p:nvPr/>
        </p:nvSpPr>
        <p:spPr>
          <a:xfrm>
            <a:off x="8706701" y="3032580"/>
            <a:ext cx="2906440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1467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Quem usufrui desses benefícios?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pt-BR" sz="1467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1467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Toda a sociedade</a:t>
            </a:r>
          </a:p>
        </p:txBody>
      </p:sp>
      <p:pic>
        <p:nvPicPr>
          <p:cNvPr id="36" name="Picture 6" descr="Resultado de imagem para problema">
            <a:extLst>
              <a:ext uri="{FF2B5EF4-FFF2-40B4-BE49-F238E27FC236}">
                <a16:creationId xmlns:a16="http://schemas.microsoft.com/office/drawing/2014/main" id="{5FF92542-8BFF-A29D-5832-A65F2CF4C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0"/>
          <a:stretch/>
        </p:blipFill>
        <p:spPr bwMode="auto">
          <a:xfrm>
            <a:off x="9589479" y="3892517"/>
            <a:ext cx="1855064" cy="93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8B6E032-FBB3-8124-8D83-ED864AF74714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10792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F4ACA251-98E2-863E-6262-C44197D8C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FE522607-CAD1-B184-0522-110DB0FF637E}"/>
              </a:ext>
            </a:extLst>
          </p:cNvPr>
          <p:cNvSpPr/>
          <p:nvPr/>
        </p:nvSpPr>
        <p:spPr>
          <a:xfrm>
            <a:off x="666750" y="1981201"/>
            <a:ext cx="6286500" cy="2466792"/>
          </a:xfrm>
          <a:prstGeom prst="roundRect">
            <a:avLst>
              <a:gd name="adj" fmla="val 4438"/>
            </a:avLst>
          </a:prstGeom>
          <a:solidFill>
            <a:schemeClr val="bg1"/>
          </a:solidFill>
          <a:ln w="95250">
            <a:solidFill>
              <a:srgbClr val="3CE6CE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2CC33F-E49B-8DC3-58DB-0220A3CB3917}"/>
              </a:ext>
            </a:extLst>
          </p:cNvPr>
          <p:cNvSpPr/>
          <p:nvPr/>
        </p:nvSpPr>
        <p:spPr>
          <a:xfrm>
            <a:off x="770780" y="2140453"/>
            <a:ext cx="175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489FA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Valores em m³/dia</a:t>
            </a:r>
            <a:endParaRPr kumimoji="0" lang="pt-BR" sz="2133" b="0" i="1" u="none" strike="noStrike" kern="1200" cap="none" spc="0" normalizeH="0" baseline="0" noProof="0" dirty="0">
              <a:ln>
                <a:noFill/>
              </a:ln>
              <a:solidFill>
                <a:srgbClr val="489FA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36FF26D-9971-7123-2A16-D15551E48057}"/>
              </a:ext>
            </a:extLst>
          </p:cNvPr>
          <p:cNvGraphicFramePr>
            <a:graphicFrameLocks noGrp="1"/>
          </p:cNvGraphicFramePr>
          <p:nvPr/>
        </p:nvGraphicFramePr>
        <p:xfrm>
          <a:off x="831881" y="2523435"/>
          <a:ext cx="5924518" cy="1833000"/>
        </p:xfrm>
        <a:graphic>
          <a:graphicData uri="http://schemas.openxmlformats.org/drawingml/2006/table">
            <a:tbl>
              <a:tblPr/>
              <a:tblGrid>
                <a:gridCol w="2228827">
                  <a:extLst>
                    <a:ext uri="{9D8B030D-6E8A-4147-A177-3AD203B41FA5}">
                      <a16:colId xmlns:a16="http://schemas.microsoft.com/office/drawing/2014/main" val="2417702627"/>
                    </a:ext>
                  </a:extLst>
                </a:gridCol>
                <a:gridCol w="1231897">
                  <a:extLst>
                    <a:ext uri="{9D8B030D-6E8A-4147-A177-3AD203B41FA5}">
                      <a16:colId xmlns:a16="http://schemas.microsoft.com/office/drawing/2014/main" val="278196871"/>
                    </a:ext>
                  </a:extLst>
                </a:gridCol>
                <a:gridCol w="1231897">
                  <a:extLst>
                    <a:ext uri="{9D8B030D-6E8A-4147-A177-3AD203B41FA5}">
                      <a16:colId xmlns:a16="http://schemas.microsoft.com/office/drawing/2014/main" val="2617662928"/>
                    </a:ext>
                  </a:extLst>
                </a:gridCol>
                <a:gridCol w="1231897">
                  <a:extLst>
                    <a:ext uri="{9D8B030D-6E8A-4147-A177-3AD203B41FA5}">
                      <a16:colId xmlns:a16="http://schemas.microsoft.com/office/drawing/2014/main" val="452312860"/>
                    </a:ext>
                  </a:extLst>
                </a:gridCol>
              </a:tblGrid>
              <a:tr h="305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9F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Autorizada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9F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 expansão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9F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 construção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9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43052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Capacidade nominal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256.166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13.904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4.249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724208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Cana-de-açúcar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230.642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11.069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1.970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269549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Milho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1.795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3003310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8.945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84404"/>
                  </a:ext>
                </a:extLst>
              </a:tr>
              <a:tr h="305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Outras matérias-primas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89F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1836"/>
                  </a:ext>
                </a:extLst>
              </a:tr>
            </a:tbl>
          </a:graphicData>
        </a:graphic>
      </p:graphicFrame>
      <p:sp>
        <p:nvSpPr>
          <p:cNvPr id="19" name="CaixaDeTexto 15">
            <a:extLst>
              <a:ext uri="{FF2B5EF4-FFF2-40B4-BE49-F238E27FC236}">
                <a16:creationId xmlns:a16="http://schemas.microsoft.com/office/drawing/2014/main" id="{BDCDDA8D-C8E4-5B8C-267E-87D5BA41CEB3}"/>
              </a:ext>
            </a:extLst>
          </p:cNvPr>
          <p:cNvSpPr txBox="1"/>
          <p:nvPr/>
        </p:nvSpPr>
        <p:spPr>
          <a:xfrm>
            <a:off x="7475157" y="4392335"/>
            <a:ext cx="3973381" cy="1927964"/>
          </a:xfrm>
          <a:prstGeom prst="rect">
            <a:avLst/>
          </a:prstGeom>
          <a:noFill/>
          <a:ln w="9528" cap="flat">
            <a:solidFill>
              <a:srgbClr val="489FA6"/>
            </a:solidFill>
            <a:prstDash val="solid"/>
          </a:ln>
        </p:spPr>
        <p:txBody>
          <a:bodyPr vert="horz" wrap="square" lIns="162560" tIns="81280" rIns="162560" bIns="81280" anchor="t" anchorCtr="1" compatLnSpc="1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489FA6"/>
              </a:buClr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Dos </a:t>
            </a:r>
            <a:r>
              <a:rPr kumimoji="0" lang="pt-BR" sz="146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 Light" panose="020F0302020204030204" pitchFamily="34" charset="0"/>
              </a:rPr>
              <a:t>76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projetos em andamento:</a:t>
            </a:r>
          </a:p>
          <a:p>
            <a:pPr marL="838135" marR="0" lvl="2" indent="-228594" algn="just" defTabSz="914400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489FA6"/>
              </a:buClr>
              <a:buSzTx/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t-BR" sz="146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 Light" panose="020F0302020204030204" pitchFamily="34" charset="0"/>
              </a:rPr>
              <a:t>59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em expansão</a:t>
            </a:r>
          </a:p>
          <a:p>
            <a:pPr marL="838135" marR="0" lvl="2" indent="-228594" algn="just" defTabSz="914400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489FA6"/>
              </a:buClr>
              <a:buSzTx/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t-BR" sz="146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 Light" panose="020F0302020204030204" pitchFamily="34" charset="0"/>
              </a:rPr>
              <a:t>17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em construção</a:t>
            </a:r>
          </a:p>
          <a:p>
            <a:pPr marL="0" marR="0" lvl="1" indent="0" algn="just" defTabSz="914400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489FA6"/>
              </a:buClr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Acréscimo anual de capacidade estimado em </a:t>
            </a:r>
            <a:r>
              <a:rPr kumimoji="0" lang="pt-BR" sz="146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 Light" panose="020F0302020204030204" pitchFamily="34" charset="0"/>
              </a:rPr>
              <a:t>2,80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bilhões de litros de etanol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BEBE63E-429F-6142-58C3-BF85803B1FBD}"/>
              </a:ext>
            </a:extLst>
          </p:cNvPr>
          <p:cNvCxnSpPr/>
          <p:nvPr/>
        </p:nvCxnSpPr>
        <p:spPr>
          <a:xfrm>
            <a:off x="5475987" y="5190428"/>
            <a:ext cx="1830805" cy="0"/>
          </a:xfrm>
          <a:prstGeom prst="straightConnector1">
            <a:avLst/>
          </a:prstGeom>
          <a:ln w="57150">
            <a:solidFill>
              <a:srgbClr val="1FD3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5B5F468B-8F92-D1C7-3D03-A3467804F696}"/>
              </a:ext>
            </a:extLst>
          </p:cNvPr>
          <p:cNvSpPr/>
          <p:nvPr/>
        </p:nvSpPr>
        <p:spPr>
          <a:xfrm>
            <a:off x="4311707" y="2808183"/>
            <a:ext cx="2429988" cy="318400"/>
          </a:xfrm>
          <a:prstGeom prst="rect">
            <a:avLst/>
          </a:prstGeom>
          <a:noFill/>
          <a:ln w="19050">
            <a:solidFill>
              <a:srgbClr val="1FD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5BECB79-A3B5-E695-7538-40A5D2D3DB05}"/>
              </a:ext>
            </a:extLst>
          </p:cNvPr>
          <p:cNvSpPr/>
          <p:nvPr/>
        </p:nvSpPr>
        <p:spPr>
          <a:xfrm>
            <a:off x="5475987" y="3122124"/>
            <a:ext cx="78147" cy="2076771"/>
          </a:xfrm>
          <a:prstGeom prst="rect">
            <a:avLst/>
          </a:prstGeom>
          <a:solidFill>
            <a:srgbClr val="1FD3B5"/>
          </a:solidFill>
          <a:ln>
            <a:solidFill>
              <a:srgbClr val="1FD3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E87EB7-ECFE-9B65-5E6A-FE57FFC6BD2E}"/>
              </a:ext>
            </a:extLst>
          </p:cNvPr>
          <p:cNvSpPr/>
          <p:nvPr/>
        </p:nvSpPr>
        <p:spPr>
          <a:xfrm>
            <a:off x="770780" y="4492421"/>
            <a:ext cx="1755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Fonte: ANP.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6140453-5617-B407-DBFA-28AB9C9188C9}"/>
              </a:ext>
            </a:extLst>
          </p:cNvPr>
          <p:cNvSpPr txBox="1">
            <a:spLocks/>
          </p:cNvSpPr>
          <p:nvPr/>
        </p:nvSpPr>
        <p:spPr>
          <a:xfrm>
            <a:off x="358838" y="882838"/>
            <a:ext cx="10390591" cy="8863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8" lvl="0" algn="l">
              <a:defRPr/>
            </a:pPr>
            <a:r>
              <a:rPr lang="pt-BR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Capacidade de produção de etanol </a:t>
            </a:r>
          </a:p>
          <a:p>
            <a:pPr marL="170168" lvl="0" algn="l">
              <a:defRPr/>
            </a:pPr>
            <a:r>
              <a:rPr lang="pt-BR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Brasil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212BE7-51B3-93C7-5F4F-D30571688A08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35314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A4E1FD20-AE3E-1DAC-5011-5C599FAD6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2C2EFA93-D98F-4172-BDA0-122BB6DA42A0}"/>
              </a:ext>
            </a:extLst>
          </p:cNvPr>
          <p:cNvSpPr txBox="1">
            <a:spLocks/>
          </p:cNvSpPr>
          <p:nvPr/>
        </p:nvSpPr>
        <p:spPr>
          <a:xfrm>
            <a:off x="548599" y="702112"/>
            <a:ext cx="10390591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8" lvl="0" algn="l">
              <a:defRPr/>
            </a:pPr>
            <a:r>
              <a:rPr lang="en-US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BIOCOMBUSTÍVEIS E DESMATAMENTO</a:t>
            </a: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600" dirty="0">
              <a:solidFill>
                <a:srgbClr val="FFFFFF"/>
              </a:solidFill>
              <a:latin typeface="VW Head Office Bold" panose="020B0804040200000003" pitchFamily="34" charset="0"/>
              <a:ea typeface="+mj-ea"/>
              <a:cs typeface="+mj-cs"/>
              <a:sym typeface="VW Head Office Bold" panose="020B080404020000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7679" y="1908916"/>
            <a:ext cx="4337292" cy="3611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spcBef>
                <a:spcPts val="400"/>
              </a:spcBef>
              <a:buClr>
                <a:srgbClr val="BFFDA6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RenovaBio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supressão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vegetação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nativa</a:t>
            </a:r>
            <a:endParaRPr lang="en-US" sz="3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400"/>
              </a:spcBef>
              <a:buClr>
                <a:srgbClr val="BFFDA6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400"/>
              </a:spcBef>
              <a:buClr>
                <a:srgbClr val="BFFDA6"/>
              </a:buClr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Mapa&#10;&#10;Descrição gerada automaticamente">
            <a:extLst>
              <a:ext uri="{FF2B5EF4-FFF2-40B4-BE49-F238E27FC236}">
                <a16:creationId xmlns:a16="http://schemas.microsoft.com/office/drawing/2014/main" id="{E230A6C5-5554-4BDF-9D4B-3984C86799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9" y="1384418"/>
            <a:ext cx="5869240" cy="4904509"/>
          </a:xfrm>
          <a:prstGeom prst="roundRect">
            <a:avLst>
              <a:gd name="adj" fmla="val 1899"/>
            </a:avLst>
          </a:prstGeom>
          <a:ln w="146050">
            <a:solidFill>
              <a:srgbClr val="80D47E">
                <a:alpha val="94000"/>
              </a:srgbClr>
            </a:solidFill>
          </a:ln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03436A-4363-49AC-8EE8-E75E496AF51F}"/>
              </a:ext>
            </a:extLst>
          </p:cNvPr>
          <p:cNvSpPr/>
          <p:nvPr/>
        </p:nvSpPr>
        <p:spPr>
          <a:xfrm>
            <a:off x="6988645" y="1430699"/>
            <a:ext cx="4825498" cy="3951197"/>
          </a:xfrm>
          <a:prstGeom prst="roundRect">
            <a:avLst>
              <a:gd name="adj" fmla="val 2528"/>
            </a:avLst>
          </a:prstGeom>
          <a:noFill/>
          <a:ln w="57150">
            <a:solidFill>
              <a:srgbClr val="BFFDA6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4FF466C-4C43-124B-7389-003DD1887FB3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2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460C2BBC-DF04-5C63-74F2-9947F2B70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53" name="object 2">
            <a:extLst>
              <a:ext uri="{FF2B5EF4-FFF2-40B4-BE49-F238E27FC236}">
                <a16:creationId xmlns:a16="http://schemas.microsoft.com/office/drawing/2014/main" id="{DC8B3F1E-D483-4AF7-9139-6752CF614BDE}"/>
              </a:ext>
            </a:extLst>
          </p:cNvPr>
          <p:cNvSpPr txBox="1">
            <a:spLocks/>
          </p:cNvSpPr>
          <p:nvPr/>
        </p:nvSpPr>
        <p:spPr>
          <a:xfrm>
            <a:off x="597104" y="823527"/>
            <a:ext cx="10390591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8" lvl="0" algn="l">
              <a:defRPr/>
            </a:pPr>
            <a:r>
              <a:rPr lang="en-US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CAPACIDADE DE RESPOSTA DA INDÚSTRIA</a:t>
            </a:r>
            <a:endParaRPr lang="pt-BR" sz="3200" b="1" spc="-15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3BAA6AD-F602-41D3-A6ED-8715EEFEB8A6}"/>
              </a:ext>
            </a:extLst>
          </p:cNvPr>
          <p:cNvSpPr txBox="1">
            <a:spLocks/>
          </p:cNvSpPr>
          <p:nvPr/>
        </p:nvSpPr>
        <p:spPr>
          <a:xfrm>
            <a:off x="-2155971" y="1643559"/>
            <a:ext cx="11274571" cy="3354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>
              <a:lnSpc>
                <a:spcPct val="120000"/>
              </a:lnSpc>
              <a:defRPr/>
            </a:pP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Moagem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cana-de-açúcar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spc="-150" dirty="0" err="1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toneladas</a:t>
            </a:r>
            <a:r>
              <a:rPr lang="en-US" sz="2000" b="1" spc="-150" dirty="0">
                <a:solidFill>
                  <a:srgbClr val="BFF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40435BF-F0F8-46F4-A3C6-9624B725B4D5}"/>
              </a:ext>
            </a:extLst>
          </p:cNvPr>
          <p:cNvGrpSpPr/>
          <p:nvPr/>
        </p:nvGrpSpPr>
        <p:grpSpPr>
          <a:xfrm>
            <a:off x="10158478" y="2651968"/>
            <a:ext cx="1673225" cy="2941345"/>
            <a:chOff x="10138396" y="2510872"/>
            <a:chExt cx="1673225" cy="2941345"/>
          </a:xfrm>
        </p:grpSpPr>
        <p:sp>
          <p:nvSpPr>
            <p:cNvPr id="40" name="Rectangle 19">
              <a:extLst>
                <a:ext uri="{FF2B5EF4-FFF2-40B4-BE49-F238E27FC236}">
                  <a16:creationId xmlns:a16="http://schemas.microsoft.com/office/drawing/2014/main" id="{D3E96913-113A-4EBC-811C-84C4C571B152}"/>
                </a:ext>
              </a:extLst>
            </p:cNvPr>
            <p:cNvSpPr/>
            <p:nvPr/>
          </p:nvSpPr>
          <p:spPr>
            <a:xfrm>
              <a:off x="10138396" y="3005728"/>
              <a:ext cx="1644768" cy="24464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spcAft>
                  <a:spcPts val="600"/>
                </a:spcAft>
                <a:buClr>
                  <a:srgbClr val="00B0F0"/>
                </a:buClr>
                <a:buFont typeface="Wingdings" panose="05000000000000000000" pitchFamily="2" charset="2"/>
                <a:buChar char="ü"/>
              </a:pPr>
              <a:endParaRPr lang="en-GB" sz="900" b="1" dirty="0">
                <a:solidFill>
                  <a:schemeClr val="tx1"/>
                </a:solidFill>
                <a:latin typeface="Helvetica Neue Bold Condensed"/>
              </a:endParaRPr>
            </a:p>
            <a:p>
              <a:pPr marL="171450" indent="-171450">
                <a:spcAft>
                  <a:spcPts val="600"/>
                </a:spcAft>
                <a:buClr>
                  <a:srgbClr val="00B0F0"/>
                </a:buClr>
                <a:buFont typeface="Wingdings" panose="05000000000000000000" pitchFamily="2" charset="2"/>
                <a:buChar char="ü"/>
              </a:pPr>
              <a:endParaRPr lang="en-GB" sz="1400" b="1" dirty="0">
                <a:solidFill>
                  <a:schemeClr val="tx1"/>
                </a:solidFill>
                <a:latin typeface="Helvetica Neue Bold Condensed"/>
              </a:endParaRPr>
            </a:p>
            <a:p>
              <a:pPr marL="171450" indent="-171450">
                <a:spcAft>
                  <a:spcPts val="600"/>
                </a:spcAft>
                <a:buClr>
                  <a:srgbClr val="00B0F0"/>
                </a:buClr>
                <a:buFont typeface="Wingdings" panose="05000000000000000000" pitchFamily="2" charset="2"/>
                <a:buChar char="ü"/>
              </a:pPr>
              <a:endParaRPr lang="en-GB" sz="1400" b="1" dirty="0">
                <a:solidFill>
                  <a:schemeClr val="tx1"/>
                </a:solidFill>
                <a:latin typeface="Helvetica Neue Bold Condensed"/>
              </a:endParaRPr>
            </a:p>
            <a:p>
              <a:pPr marL="171450" indent="-171450">
                <a:spcAft>
                  <a:spcPts val="600"/>
                </a:spcAft>
                <a:buClr>
                  <a:srgbClr val="00B0F0"/>
                </a:buClr>
                <a:buFont typeface="Wingdings" panose="05000000000000000000" pitchFamily="2" charset="2"/>
                <a:buChar char="ü"/>
              </a:pPr>
              <a:endParaRPr lang="en-GB" sz="500" dirty="0">
                <a:solidFill>
                  <a:schemeClr val="tx1"/>
                </a:solidFill>
                <a:latin typeface="Helvetica Neue Bold Condensed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</a:pPr>
              <a:r>
                <a:rPr lang="en-GB" b="1" spc="-15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RENOVABIO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</a:pP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Oferta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etanol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precisa</a:t>
              </a:r>
              <a:r>
                <a:rPr lang="pt-B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rá crescer para atender as metas de descarbonização</a:t>
              </a:r>
              <a:endParaRPr lang="en-GB" sz="1400" b="1" dirty="0">
                <a:solidFill>
                  <a:schemeClr val="tx1"/>
                </a:solidFill>
                <a:latin typeface="Helvetica Neue Bold Condensed"/>
              </a:endParaRPr>
            </a:p>
            <a:p>
              <a:pPr>
                <a:spcAft>
                  <a:spcPts val="600"/>
                </a:spcAft>
                <a:buClr>
                  <a:srgbClr val="00B0F0"/>
                </a:buClr>
              </a:pPr>
              <a:endParaRPr lang="en-GB" sz="600" dirty="0">
                <a:solidFill>
                  <a:schemeClr val="tx1"/>
                </a:solidFill>
                <a:latin typeface="Helvetica Neue Bold Condensed"/>
              </a:endParaRPr>
            </a:p>
            <a:p>
              <a:pPr marL="171450" indent="-171450">
                <a:spcAft>
                  <a:spcPts val="600"/>
                </a:spcAft>
                <a:buClr>
                  <a:srgbClr val="00B0F0"/>
                </a:buClr>
                <a:buFont typeface="Wingdings" panose="05000000000000000000" pitchFamily="2" charset="2"/>
                <a:buChar char="ü"/>
              </a:pPr>
              <a:endParaRPr lang="en-GB" sz="900" dirty="0">
                <a:solidFill>
                  <a:schemeClr val="tx1"/>
                </a:solidFill>
                <a:latin typeface="Helvetica Neue Bold Condensed"/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91B68227-9637-446C-8119-4D440013607F}"/>
                </a:ext>
              </a:extLst>
            </p:cNvPr>
            <p:cNvSpPr/>
            <p:nvPr/>
          </p:nvSpPr>
          <p:spPr>
            <a:xfrm>
              <a:off x="10138396" y="2510872"/>
              <a:ext cx="1644759" cy="1370288"/>
            </a:xfrm>
            <a:prstGeom prst="rect">
              <a:avLst/>
            </a:prstGeom>
            <a:solidFill>
              <a:srgbClr val="80D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 dirty="0">
                <a:solidFill>
                  <a:schemeClr val="bg1"/>
                </a:solidFill>
                <a:latin typeface="Helvetica Neue Bold Condensed"/>
              </a:endParaRPr>
            </a:p>
          </p:txBody>
        </p:sp>
        <p:sp>
          <p:nvSpPr>
            <p:cNvPr id="42" name="Right Arrow 20">
              <a:extLst>
                <a:ext uri="{FF2B5EF4-FFF2-40B4-BE49-F238E27FC236}">
                  <a16:creationId xmlns:a16="http://schemas.microsoft.com/office/drawing/2014/main" id="{EF4A7C32-ED0B-45A5-ACEE-BC764C7B0687}"/>
                </a:ext>
              </a:extLst>
            </p:cNvPr>
            <p:cNvSpPr/>
            <p:nvPr/>
          </p:nvSpPr>
          <p:spPr>
            <a:xfrm>
              <a:off x="10401978" y="3071728"/>
              <a:ext cx="1131270" cy="684254"/>
            </a:xfrm>
            <a:prstGeom prst="rightArrow">
              <a:avLst>
                <a:gd name="adj1" fmla="val 50000"/>
                <a:gd name="adj2" fmla="val 888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46002CED-F80A-4EBD-91AC-BDBD391B37C6}"/>
                </a:ext>
              </a:extLst>
            </p:cNvPr>
            <p:cNvSpPr txBox="1"/>
            <p:nvPr/>
          </p:nvSpPr>
          <p:spPr>
            <a:xfrm>
              <a:off x="10293987" y="2580907"/>
              <a:ext cx="1517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Próximo</a:t>
              </a:r>
              <a:r>
                <a:rPr lang="en-US" sz="1200" b="1" i="1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</a:t>
              </a:r>
              <a:r>
                <a:rPr lang="en-US" sz="1200" b="1" i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ciclo</a:t>
              </a:r>
              <a:r>
                <a:rPr lang="en-US" sz="1200" b="1" i="1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de </a:t>
              </a:r>
              <a:r>
                <a:rPr lang="en-US" sz="1200" b="1" i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crescimento</a:t>
              </a:r>
              <a:r>
                <a:rPr lang="en-US" sz="1200" b="1" i="1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		</a:t>
              </a:r>
              <a:endParaRPr lang="en-GB" sz="1200" b="1" i="1" dirty="0">
                <a:solidFill>
                  <a:schemeClr val="tx2">
                    <a:lumMod val="75000"/>
                  </a:schemeClr>
                </a:solidFill>
                <a:latin typeface="Helvetica Neue Bold Condensed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A1D4D82-589C-4871-919B-05DA723A5479}"/>
              </a:ext>
            </a:extLst>
          </p:cNvPr>
          <p:cNvGrpSpPr/>
          <p:nvPr/>
        </p:nvGrpSpPr>
        <p:grpSpPr>
          <a:xfrm>
            <a:off x="599316" y="2058888"/>
            <a:ext cx="9487570" cy="4243755"/>
            <a:chOff x="599316" y="2058888"/>
            <a:chExt cx="9487570" cy="4243755"/>
          </a:xfrm>
        </p:grpSpPr>
        <p:graphicFrame>
          <p:nvGraphicFramePr>
            <p:cNvPr id="22" name="Gráfico 21" descr=" 86">
              <a:extLst>
                <a:ext uri="{FF2B5EF4-FFF2-40B4-BE49-F238E27FC236}">
                  <a16:creationId xmlns:a16="http://schemas.microsoft.com/office/drawing/2014/main" id="{3BD2B044-87AD-4AD7-9FB0-CCC72A215C7A}"/>
                </a:ext>
              </a:extLst>
            </p:cNvPr>
            <p:cNvGraphicFramePr/>
            <p:nvPr/>
          </p:nvGraphicFramePr>
          <p:xfrm>
            <a:off x="599316" y="2058888"/>
            <a:ext cx="9487570" cy="4243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E1ADDE1-2430-4F9B-963A-BB13F7F3DC29}"/>
                </a:ext>
              </a:extLst>
            </p:cNvPr>
            <p:cNvSpPr txBox="1"/>
            <p:nvPr/>
          </p:nvSpPr>
          <p:spPr>
            <a:xfrm>
              <a:off x="5609506" y="5050650"/>
              <a:ext cx="414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Produção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</a:t>
              </a:r>
              <a:r>
                <a:rPr lang="en-US" sz="1400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cresceu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a </a:t>
              </a:r>
              <a:r>
                <a:rPr lang="en-US" sz="1400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uma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taxa 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média</a:t>
              </a: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annual de 5% 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ao</a:t>
              </a: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ano</a:t>
              </a: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nos</a:t>
              </a: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últimos</a:t>
              </a: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 45 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Helvetica Neue Bold Condensed"/>
                </a:rPr>
                <a:t>anos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  <a:latin typeface="Helvetica Neue Bold Condensed"/>
              </a:endParaRP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9BF3508C-792A-4E8D-8CA2-233CEB8125DD}"/>
              </a:ext>
            </a:extLst>
          </p:cNvPr>
          <p:cNvGrpSpPr/>
          <p:nvPr/>
        </p:nvGrpSpPr>
        <p:grpSpPr>
          <a:xfrm>
            <a:off x="470405" y="1530779"/>
            <a:ext cx="11062843" cy="4630627"/>
            <a:chOff x="599316" y="2058888"/>
            <a:chExt cx="9487570" cy="4243755"/>
          </a:xfrm>
        </p:grpSpPr>
        <p:graphicFrame>
          <p:nvGraphicFramePr>
            <p:cNvPr id="47" name="Gráfico 46" descr=" 86">
              <a:extLst>
                <a:ext uri="{FF2B5EF4-FFF2-40B4-BE49-F238E27FC236}">
                  <a16:creationId xmlns:a16="http://schemas.microsoft.com/office/drawing/2014/main" id="{EB1D5847-FDA5-4959-A83A-85A0CAFEA6B5}"/>
                </a:ext>
              </a:extLst>
            </p:cNvPr>
            <p:cNvGraphicFramePr/>
            <p:nvPr/>
          </p:nvGraphicFramePr>
          <p:xfrm>
            <a:off x="599316" y="2058888"/>
            <a:ext cx="9487570" cy="42437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8" name="Grupo 15" descr=" 94">
              <a:extLst>
                <a:ext uri="{FF2B5EF4-FFF2-40B4-BE49-F238E27FC236}">
                  <a16:creationId xmlns:a16="http://schemas.microsoft.com/office/drawing/2014/main" id="{C2B5DC70-84BF-43BA-BFBD-B035C99C57B4}"/>
                </a:ext>
              </a:extLst>
            </p:cNvPr>
            <p:cNvGrpSpPr/>
            <p:nvPr/>
          </p:nvGrpSpPr>
          <p:grpSpPr>
            <a:xfrm>
              <a:off x="3390254" y="3194941"/>
              <a:ext cx="2028659" cy="592521"/>
              <a:chOff x="3032265" y="1712202"/>
              <a:chExt cx="1975912" cy="639438"/>
            </a:xfrm>
          </p:grpSpPr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7EE581C1-8490-428C-A165-8E365ECAF1B1}"/>
                  </a:ext>
                </a:extLst>
              </p:cNvPr>
              <p:cNvSpPr txBox="1"/>
              <p:nvPr/>
            </p:nvSpPr>
            <p:spPr>
              <a:xfrm>
                <a:off x="3118569" y="1712202"/>
                <a:ext cx="1749523" cy="544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3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Início</a:t>
                </a:r>
                <a:r>
                  <a:rPr lang="en-US" sz="13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13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processo</a:t>
                </a:r>
                <a:r>
                  <a:rPr lang="en-US" sz="13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13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desregulamentação</a:t>
                </a:r>
                <a:endParaRPr lang="en-US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id="{FAB0CDE9-4B34-434C-98AD-25D89145C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2265" y="2343534"/>
                <a:ext cx="1975912" cy="8106"/>
              </a:xfrm>
              <a:prstGeom prst="line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CaixaDeTexto 48" descr=" 103">
              <a:extLst>
                <a:ext uri="{FF2B5EF4-FFF2-40B4-BE49-F238E27FC236}">
                  <a16:creationId xmlns:a16="http://schemas.microsoft.com/office/drawing/2014/main" id="{25F04BDE-931A-4C93-9CD2-5858A57750FB}"/>
                </a:ext>
              </a:extLst>
            </p:cNvPr>
            <p:cNvSpPr txBox="1"/>
            <p:nvPr/>
          </p:nvSpPr>
          <p:spPr>
            <a:xfrm>
              <a:off x="3554590" y="3857213"/>
              <a:ext cx="1644768" cy="59232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Produção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cresceu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mais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 em </a:t>
              </a:r>
              <a:r>
                <a:rPr lang="en-US" sz="12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menos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10 </a:t>
              </a:r>
              <a:r>
                <a:rPr lang="en-US" sz="12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anos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71568F1-0BFF-4B38-90F9-6CA5EC798054}"/>
                </a:ext>
              </a:extLst>
            </p:cNvPr>
            <p:cNvSpPr/>
            <p:nvPr/>
          </p:nvSpPr>
          <p:spPr>
            <a:xfrm>
              <a:off x="1150028" y="3452989"/>
              <a:ext cx="1856895" cy="1074953"/>
            </a:xfrm>
            <a:prstGeom prst="roundRect">
              <a:avLst>
                <a:gd name="adj" fmla="val 6612"/>
              </a:avLst>
            </a:prstGeom>
            <a:solidFill>
              <a:srgbClr val="BFF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52" name="Grupo 21" descr=" 89">
              <a:extLst>
                <a:ext uri="{FF2B5EF4-FFF2-40B4-BE49-F238E27FC236}">
                  <a16:creationId xmlns:a16="http://schemas.microsoft.com/office/drawing/2014/main" id="{EBBA48DA-EDC4-44C5-92DD-7E2143BA6029}"/>
                </a:ext>
              </a:extLst>
            </p:cNvPr>
            <p:cNvGrpSpPr/>
            <p:nvPr/>
          </p:nvGrpSpPr>
          <p:grpSpPr>
            <a:xfrm>
              <a:off x="794760" y="3488261"/>
              <a:ext cx="2551318" cy="427675"/>
              <a:chOff x="-308152" y="2503112"/>
              <a:chExt cx="4252177" cy="461540"/>
            </a:xfrm>
          </p:grpSpPr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04C522E4-BE3B-4388-B5EF-B3775E379E06}"/>
                  </a:ext>
                </a:extLst>
              </p:cNvPr>
              <p:cNvSpPr txBox="1"/>
              <p:nvPr/>
            </p:nvSpPr>
            <p:spPr>
              <a:xfrm>
                <a:off x="-308152" y="2503112"/>
                <a:ext cx="4252177" cy="290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pt-BR" sz="12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Proálcool</a:t>
                </a:r>
                <a:endParaRPr lang="pt-BR" sz="1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2884CB35-A526-4D6F-A149-0C77DAE05916}"/>
                  </a:ext>
                </a:extLst>
              </p:cNvPr>
              <p:cNvCxnSpPr/>
              <p:nvPr/>
            </p:nvCxnSpPr>
            <p:spPr>
              <a:xfrm>
                <a:off x="331628" y="2780665"/>
                <a:ext cx="0" cy="183987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FAC7018D-9CBF-474F-9090-62F0F4B1B22A}"/>
                  </a:ext>
                </a:extLst>
              </p:cNvPr>
              <p:cNvCxnSpPr/>
              <p:nvPr/>
            </p:nvCxnSpPr>
            <p:spPr>
              <a:xfrm>
                <a:off x="3321515" y="2778517"/>
                <a:ext cx="0" cy="183987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CaixaDeTexto 60" descr=" 102">
              <a:extLst>
                <a:ext uri="{FF2B5EF4-FFF2-40B4-BE49-F238E27FC236}">
                  <a16:creationId xmlns:a16="http://schemas.microsoft.com/office/drawing/2014/main" id="{628F7035-D292-4C57-9A63-354266B1AF4B}"/>
                </a:ext>
              </a:extLst>
            </p:cNvPr>
            <p:cNvSpPr txBox="1"/>
            <p:nvPr/>
          </p:nvSpPr>
          <p:spPr>
            <a:xfrm>
              <a:off x="1208569" y="3864294"/>
              <a:ext cx="1725470" cy="59232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Produção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cresceu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mais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200% em </a:t>
              </a:r>
              <a:r>
                <a:rPr lang="en-US" sz="12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menos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10 </a:t>
              </a:r>
              <a:r>
                <a:rPr lang="en-US" sz="12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anos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B1D03D95-E07E-44E5-A6A8-15CDF83B7E89}"/>
                </a:ext>
              </a:extLst>
            </p:cNvPr>
            <p:cNvSpPr/>
            <p:nvPr/>
          </p:nvSpPr>
          <p:spPr>
            <a:xfrm>
              <a:off x="5623525" y="2530991"/>
              <a:ext cx="2148205" cy="966070"/>
            </a:xfrm>
            <a:prstGeom prst="roundRect">
              <a:avLst>
                <a:gd name="adj" fmla="val 6612"/>
              </a:avLst>
            </a:prstGeom>
            <a:solidFill>
              <a:srgbClr val="BFF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grpSp>
          <p:nvGrpSpPr>
            <p:cNvPr id="64" name="Grupo 16" descr=" 98">
              <a:extLst>
                <a:ext uri="{FF2B5EF4-FFF2-40B4-BE49-F238E27FC236}">
                  <a16:creationId xmlns:a16="http://schemas.microsoft.com/office/drawing/2014/main" id="{D0ABAB9C-0FD6-4A04-A113-2B42E8E60A31}"/>
                </a:ext>
              </a:extLst>
            </p:cNvPr>
            <p:cNvGrpSpPr/>
            <p:nvPr/>
          </p:nvGrpSpPr>
          <p:grpSpPr>
            <a:xfrm>
              <a:off x="5444922" y="2578268"/>
              <a:ext cx="2306968" cy="359713"/>
              <a:chOff x="5167728" y="1060393"/>
              <a:chExt cx="1751851" cy="388196"/>
            </a:xfrm>
          </p:grpSpPr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284D4C0-12D2-4E2A-8A50-472DA767E993}"/>
                  </a:ext>
                </a:extLst>
              </p:cNvPr>
              <p:cNvSpPr/>
              <p:nvPr/>
            </p:nvSpPr>
            <p:spPr>
              <a:xfrm>
                <a:off x="5167728" y="1060393"/>
                <a:ext cx="1751851" cy="304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Flex-fuel</a:t>
                </a:r>
              </a:p>
            </p:txBody>
          </p: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6434FCF9-125D-4997-A9FC-7973EBCD3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2531" y="1448588"/>
                <a:ext cx="1575316" cy="1"/>
              </a:xfrm>
              <a:prstGeom prst="line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CaixaDeTexto 64" descr=" 104">
              <a:extLst>
                <a:ext uri="{FF2B5EF4-FFF2-40B4-BE49-F238E27FC236}">
                  <a16:creationId xmlns:a16="http://schemas.microsoft.com/office/drawing/2014/main" id="{2CD59CF6-9F97-4BB6-9EDE-AAB652658D96}"/>
                </a:ext>
              </a:extLst>
            </p:cNvPr>
            <p:cNvSpPr txBox="1"/>
            <p:nvPr/>
          </p:nvSpPr>
          <p:spPr>
            <a:xfrm>
              <a:off x="5641757" y="2959120"/>
              <a:ext cx="2029955" cy="394882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Produção</a:t>
              </a:r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praticamente</a:t>
              </a: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dobrou</a:t>
              </a: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en-US" sz="11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menos</a:t>
              </a: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10 </a:t>
              </a:r>
              <a:r>
                <a:rPr lang="en-US" sz="11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anos</a:t>
              </a:r>
              <a:endPara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394D1897-D1CA-CA17-E1CF-919066473BC2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4221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 com confiança média">
            <a:extLst>
              <a:ext uri="{FF2B5EF4-FFF2-40B4-BE49-F238E27FC236}">
                <a16:creationId xmlns:a16="http://schemas.microsoft.com/office/drawing/2014/main" id="{F8BC0370-DA79-0F5A-FD07-C2B4014F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832F2A76-88FE-4B6D-ACC1-4043D1F1CE3D}"/>
              </a:ext>
            </a:extLst>
          </p:cNvPr>
          <p:cNvSpPr txBox="1">
            <a:spLocks/>
          </p:cNvSpPr>
          <p:nvPr/>
        </p:nvSpPr>
        <p:spPr>
          <a:xfrm>
            <a:off x="4030825" y="1115071"/>
            <a:ext cx="9927538" cy="4697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8" lvl="0" algn="l">
              <a:lnSpc>
                <a:spcPts val="3900"/>
              </a:lnSpc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Evolução do preço recebido pelo produtor </a:t>
            </a:r>
            <a:endParaRPr lang="en-US" sz="24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DF95DBA-DCCA-41DB-B360-88B0D143E061}"/>
              </a:ext>
            </a:extLst>
          </p:cNvPr>
          <p:cNvSpPr/>
          <p:nvPr/>
        </p:nvSpPr>
        <p:spPr>
          <a:xfrm>
            <a:off x="819958" y="1963434"/>
            <a:ext cx="3210867" cy="2454510"/>
          </a:xfrm>
          <a:prstGeom prst="rect">
            <a:avLst/>
          </a:prstGeom>
          <a:noFill/>
          <a:ln>
            <a:noFill/>
          </a:ln>
        </p:spPr>
        <p:txBody>
          <a:bodyPr wrap="square" lIns="121912" tIns="60956" rIns="121912" bIns="60956">
            <a:spAutoFit/>
          </a:bodyPr>
          <a:lstStyle/>
          <a:p>
            <a:pPr marL="0" lvl="2">
              <a:spcBef>
                <a:spcPts val="267"/>
              </a:spcBef>
              <a:buClr>
                <a:srgbClr val="81BD31"/>
              </a:buCl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Ao longo </a:t>
            </a:r>
          </a:p>
          <a:p>
            <a:pPr marL="0" lvl="2">
              <a:spcBef>
                <a:spcPts val="267"/>
              </a:spcBef>
              <a:buClr>
                <a:srgbClr val="81BD31"/>
              </a:buCl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 história, </a:t>
            </a:r>
          </a:p>
          <a:p>
            <a:pPr marL="0" lvl="2">
              <a:spcBef>
                <a:spcPts val="267"/>
              </a:spcBef>
              <a:buClr>
                <a:srgbClr val="81BD31"/>
              </a:buCl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setor sucroenergético </a:t>
            </a:r>
          </a:p>
          <a:p>
            <a:pPr marL="0" lvl="2">
              <a:spcBef>
                <a:spcPts val="267"/>
              </a:spcBef>
              <a:buClr>
                <a:srgbClr val="81BD31"/>
              </a:buCl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reinventou constantemente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59C6F4E-042B-457E-839B-B7A9F62D157F}"/>
              </a:ext>
            </a:extLst>
          </p:cNvPr>
          <p:cNvGrpSpPr/>
          <p:nvPr/>
        </p:nvGrpSpPr>
        <p:grpSpPr>
          <a:xfrm>
            <a:off x="4118911" y="1740021"/>
            <a:ext cx="7211722" cy="4819974"/>
            <a:chOff x="4512653" y="1314451"/>
            <a:chExt cx="6692571" cy="4352924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E9276CDF-C32A-41B9-BE44-3E75B8C7868A}"/>
                </a:ext>
              </a:extLst>
            </p:cNvPr>
            <p:cNvGrpSpPr/>
            <p:nvPr/>
          </p:nvGrpSpPr>
          <p:grpSpPr>
            <a:xfrm>
              <a:off x="4512653" y="1314451"/>
              <a:ext cx="6692571" cy="4352924"/>
              <a:chOff x="4512653" y="1314451"/>
              <a:chExt cx="6692571" cy="4352924"/>
            </a:xfrm>
          </p:grpSpPr>
          <p:sp>
            <p:nvSpPr>
              <p:cNvPr id="14" name="Retângulo: Cantos Arredondados 13">
                <a:extLst>
                  <a:ext uri="{FF2B5EF4-FFF2-40B4-BE49-F238E27FC236}">
                    <a16:creationId xmlns:a16="http://schemas.microsoft.com/office/drawing/2014/main" id="{AD81B679-E66B-48F8-98FC-E43AE3C9B76E}"/>
                  </a:ext>
                </a:extLst>
              </p:cNvPr>
              <p:cNvSpPr/>
              <p:nvPr/>
            </p:nvSpPr>
            <p:spPr>
              <a:xfrm>
                <a:off x="4512653" y="1314451"/>
                <a:ext cx="6692571" cy="4352924"/>
              </a:xfrm>
              <a:prstGeom prst="roundRect">
                <a:avLst>
                  <a:gd name="adj" fmla="val 2178"/>
                </a:avLst>
              </a:prstGeom>
              <a:solidFill>
                <a:schemeClr val="bg1"/>
              </a:solidFill>
              <a:ln w="53975">
                <a:solidFill>
                  <a:srgbClr val="BFFD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pt-B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/>
                <a:endParaRPr lang="pt-BR" dirty="0"/>
              </a:p>
            </p:txBody>
          </p:sp>
          <p:sp>
            <p:nvSpPr>
              <p:cNvPr id="6" name="CaixaDeTexto 7">
                <a:extLst>
                  <a:ext uri="{FF2B5EF4-FFF2-40B4-BE49-F238E27FC236}">
                    <a16:creationId xmlns:a16="http://schemas.microsoft.com/office/drawing/2014/main" id="{671D0EB0-1742-49AD-B183-690904B618F7}"/>
                  </a:ext>
                </a:extLst>
              </p:cNvPr>
              <p:cNvSpPr txBox="1"/>
              <p:nvPr/>
            </p:nvSpPr>
            <p:spPr>
              <a:xfrm>
                <a:off x="4964793" y="1549104"/>
                <a:ext cx="1451490" cy="434281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Preço real etanol anidro (R$/litro)</a:t>
                </a:r>
              </a:p>
            </p:txBody>
          </p:sp>
          <p:sp>
            <p:nvSpPr>
              <p:cNvPr id="8" name="CaixaDeTexto 4">
                <a:extLst>
                  <a:ext uri="{FF2B5EF4-FFF2-40B4-BE49-F238E27FC236}">
                    <a16:creationId xmlns:a16="http://schemas.microsoft.com/office/drawing/2014/main" id="{392E89F9-3941-4D64-8F42-3A1136E58669}"/>
                  </a:ext>
                </a:extLst>
              </p:cNvPr>
              <p:cNvSpPr txBox="1"/>
              <p:nvPr/>
            </p:nvSpPr>
            <p:spPr>
              <a:xfrm>
                <a:off x="9180398" y="1574087"/>
                <a:ext cx="1639363" cy="428348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Produção de etanol (bilhões de litros)</a:t>
                </a:r>
              </a:p>
            </p:txBody>
          </p:sp>
        </p:grp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A55352C-BF02-4275-ABF5-CE0BE4618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8" r="22357"/>
            <a:stretch/>
          </p:blipFill>
          <p:spPr>
            <a:xfrm>
              <a:off x="5050517" y="2040034"/>
              <a:ext cx="5769244" cy="3396354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D94E48A-E9A0-4142-B1EB-D4B0CC454ECA}"/>
              </a:ext>
            </a:extLst>
          </p:cNvPr>
          <p:cNvGrpSpPr/>
          <p:nvPr/>
        </p:nvGrpSpPr>
        <p:grpSpPr>
          <a:xfrm>
            <a:off x="791383" y="4595844"/>
            <a:ext cx="2941303" cy="577515"/>
            <a:chOff x="4736432" y="2274521"/>
            <a:chExt cx="2647980" cy="487730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9A0F0B3F-189E-42B5-83EF-1B5AFC0B1DCB}"/>
                </a:ext>
              </a:extLst>
            </p:cNvPr>
            <p:cNvSpPr/>
            <p:nvPr/>
          </p:nvSpPr>
          <p:spPr>
            <a:xfrm>
              <a:off x="4815734" y="2274521"/>
              <a:ext cx="2568678" cy="487730"/>
            </a:xfrm>
            <a:prstGeom prst="roundRect">
              <a:avLst/>
            </a:prstGeom>
            <a:solidFill>
              <a:srgbClr val="BFF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EDC42969-D74F-419C-94EF-89E3258BF1A7}"/>
                </a:ext>
              </a:extLst>
            </p:cNvPr>
            <p:cNvSpPr txBox="1"/>
            <p:nvPr/>
          </p:nvSpPr>
          <p:spPr>
            <a:xfrm>
              <a:off x="4736432" y="2320297"/>
              <a:ext cx="2550778" cy="33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400">
                  <a:latin typeface="Century Gothic" panose="020B0502020202020204" pitchFamily="34" charset="0"/>
                </a:defRPr>
              </a:lvl1pPr>
            </a:lstStyle>
            <a:p>
              <a:pPr marL="127623">
                <a:defRPr/>
              </a:pPr>
              <a:r>
                <a:rPr lang="pt-PT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↑ produção + </a:t>
              </a:r>
              <a:r>
                <a:rPr lang="pt-PT" sz="1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PT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↓ preço </a:t>
              </a:r>
              <a:endPara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BAF154F8-0996-140A-345E-152442070611}"/>
              </a:ext>
            </a:extLst>
          </p:cNvPr>
          <p:cNvSpPr txBox="1">
            <a:spLocks/>
          </p:cNvSpPr>
          <p:nvPr/>
        </p:nvSpPr>
        <p:spPr>
          <a:xfrm>
            <a:off x="310060" y="701623"/>
            <a:ext cx="10390591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8" lvl="0" algn="l">
              <a:defRPr/>
            </a:pPr>
            <a:r>
              <a:rPr lang="en-US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PREÇO E EFICIÊNCIA DA INDÚSTRIA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2F272E7-294F-DD52-FE9D-BCB2B55F0C25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25304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 com confiança média">
            <a:extLst>
              <a:ext uri="{FF2B5EF4-FFF2-40B4-BE49-F238E27FC236}">
                <a16:creationId xmlns:a16="http://schemas.microsoft.com/office/drawing/2014/main" id="{2E937AE9-08D8-C52B-005C-00B5C666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59A6C8C-224F-43B1-683C-F9CCCCA914BB}"/>
              </a:ext>
            </a:extLst>
          </p:cNvPr>
          <p:cNvSpPr txBox="1">
            <a:spLocks/>
          </p:cNvSpPr>
          <p:nvPr/>
        </p:nvSpPr>
        <p:spPr>
          <a:xfrm>
            <a:off x="411008" y="872148"/>
            <a:ext cx="10390591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8" lvl="0" algn="l">
              <a:defRPr/>
            </a:pPr>
            <a:r>
              <a:rPr lang="en-US" sz="3200" b="1" spc="-1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PRODUÇÃO DE AÇÚCAR VS. ETANOL</a:t>
            </a:r>
          </a:p>
        </p:txBody>
      </p:sp>
      <p:graphicFrame>
        <p:nvGraphicFramePr>
          <p:cNvPr id="3" name="Gráfico 10">
            <a:extLst>
              <a:ext uri="{FF2B5EF4-FFF2-40B4-BE49-F238E27FC236}">
                <a16:creationId xmlns:a16="http://schemas.microsoft.com/office/drawing/2014/main" id="{62493195-1B4B-4B67-5F00-D39DD6D499BE}"/>
              </a:ext>
            </a:extLst>
          </p:cNvPr>
          <p:cNvGraphicFramePr/>
          <p:nvPr/>
        </p:nvGraphicFramePr>
        <p:xfrm>
          <a:off x="411008" y="1620942"/>
          <a:ext cx="10652352" cy="474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63041D9-31B0-F721-C57B-67254E22DA62}"/>
              </a:ext>
            </a:extLst>
          </p:cNvPr>
          <p:cNvSpPr txBox="1"/>
          <p:nvPr/>
        </p:nvSpPr>
        <p:spPr>
          <a:xfrm>
            <a:off x="10115937" y="1649404"/>
            <a:ext cx="17443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3" b="1" dirty="0">
                <a:solidFill>
                  <a:schemeClr val="bg1"/>
                </a:solidFill>
              </a:rPr>
              <a:t>Açúcar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2496BB-C15D-86EC-F8DF-179891CFDD3F}"/>
              </a:ext>
            </a:extLst>
          </p:cNvPr>
          <p:cNvSpPr txBox="1"/>
          <p:nvPr/>
        </p:nvSpPr>
        <p:spPr>
          <a:xfrm>
            <a:off x="10115937" y="2115477"/>
            <a:ext cx="174433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3" b="1" dirty="0">
                <a:solidFill>
                  <a:schemeClr val="bg1"/>
                </a:solidFill>
              </a:rPr>
              <a:t>Etanol Hidratado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6F9D93D-8704-1E20-4411-C9AC2A6EDB47}"/>
              </a:ext>
            </a:extLst>
          </p:cNvPr>
          <p:cNvCxnSpPr/>
          <p:nvPr/>
        </p:nvCxnSpPr>
        <p:spPr>
          <a:xfrm>
            <a:off x="10347767" y="2115477"/>
            <a:ext cx="120376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7B49455E-64A1-8DED-6F30-D62ED3FAC67F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7227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7085DD9D-4860-5133-D110-AF56C18E1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A0E69D-2265-FE6B-16E4-93700873449E}"/>
              </a:ext>
            </a:extLst>
          </p:cNvPr>
          <p:cNvSpPr txBox="1">
            <a:spLocks/>
          </p:cNvSpPr>
          <p:nvPr/>
        </p:nvSpPr>
        <p:spPr bwMode="auto">
          <a:xfrm>
            <a:off x="790437" y="631979"/>
            <a:ext cx="11379359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164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 BRASIL  É LIDER EM RENOVÁVEIS DE BAIXO CARBONO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C5FC84-3B06-C80B-3478-F60A7A72E172}"/>
              </a:ext>
            </a:extLst>
          </p:cNvPr>
          <p:cNvSpPr txBox="1"/>
          <p:nvPr/>
        </p:nvSpPr>
        <p:spPr>
          <a:xfrm>
            <a:off x="493368" y="1126988"/>
            <a:ext cx="4194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PASSADO</a:t>
            </a:r>
            <a:endParaRPr kumimoji="0" lang="pt-BR" sz="2133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8DB342A4-8A87-BD04-E4F3-C4B3511F0921}"/>
              </a:ext>
            </a:extLst>
          </p:cNvPr>
          <p:cNvSpPr/>
          <p:nvPr/>
        </p:nvSpPr>
        <p:spPr>
          <a:xfrm rot="10970189">
            <a:off x="1188337" y="2438401"/>
            <a:ext cx="10077691" cy="2978552"/>
          </a:xfrm>
          <a:custGeom>
            <a:avLst/>
            <a:gdLst>
              <a:gd name="connsiteX0" fmla="*/ 0 w 7558268"/>
              <a:gd name="connsiteY0" fmla="*/ 2233914 h 2233914"/>
              <a:gd name="connsiteX1" fmla="*/ 1157468 w 7558268"/>
              <a:gd name="connsiteY1" fmla="*/ 1446835 h 2233914"/>
              <a:gd name="connsiteX2" fmla="*/ 3472405 w 7558268"/>
              <a:gd name="connsiteY2" fmla="*/ 1412111 h 2233914"/>
              <a:gd name="connsiteX3" fmla="*/ 5393802 w 7558268"/>
              <a:gd name="connsiteY3" fmla="*/ 601883 h 2233914"/>
              <a:gd name="connsiteX4" fmla="*/ 6771189 w 7558268"/>
              <a:gd name="connsiteY4" fmla="*/ 474562 h 2233914"/>
              <a:gd name="connsiteX5" fmla="*/ 7558268 w 7558268"/>
              <a:gd name="connsiteY5" fmla="*/ 0 h 223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8268" h="2233914">
                <a:moveTo>
                  <a:pt x="0" y="2233914"/>
                </a:moveTo>
                <a:cubicBezTo>
                  <a:pt x="289367" y="1908858"/>
                  <a:pt x="578734" y="1583802"/>
                  <a:pt x="1157468" y="1446835"/>
                </a:cubicBezTo>
                <a:cubicBezTo>
                  <a:pt x="1736202" y="1309868"/>
                  <a:pt x="2766349" y="1552936"/>
                  <a:pt x="3472405" y="1412111"/>
                </a:cubicBezTo>
                <a:cubicBezTo>
                  <a:pt x="4178461" y="1271286"/>
                  <a:pt x="4844005" y="758141"/>
                  <a:pt x="5393802" y="601883"/>
                </a:cubicBezTo>
                <a:cubicBezTo>
                  <a:pt x="5943599" y="445625"/>
                  <a:pt x="6410445" y="574876"/>
                  <a:pt x="6771189" y="474562"/>
                </a:cubicBezTo>
                <a:cubicBezTo>
                  <a:pt x="7131933" y="374248"/>
                  <a:pt x="7345100" y="187124"/>
                  <a:pt x="7558268" y="0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69DB03-6DA7-D1B1-733F-C4ABAA296499}"/>
              </a:ext>
            </a:extLst>
          </p:cNvPr>
          <p:cNvSpPr txBox="1"/>
          <p:nvPr/>
        </p:nvSpPr>
        <p:spPr>
          <a:xfrm>
            <a:off x="219471" y="5200891"/>
            <a:ext cx="228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ETANOL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cana-de-açúcar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ADEE96-D282-DC01-65C3-A5A78BCBD1D6}"/>
              </a:ext>
            </a:extLst>
          </p:cNvPr>
          <p:cNvSpPr txBox="1"/>
          <p:nvPr/>
        </p:nvSpPr>
        <p:spPr>
          <a:xfrm>
            <a:off x="4457394" y="1907559"/>
            <a:ext cx="3060601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BIOGÁS e BIOMETANO </a:t>
            </a: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produzidos a partir de resíduos industriais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A24375F-024E-3036-56B2-7C42F1A3C3E8}"/>
              </a:ext>
            </a:extLst>
          </p:cNvPr>
          <p:cNvSpPr txBox="1"/>
          <p:nvPr/>
        </p:nvSpPr>
        <p:spPr>
          <a:xfrm>
            <a:off x="8401643" y="3927678"/>
            <a:ext cx="3296504" cy="128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HIDROGÊNIO </a:t>
            </a: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eletricidade limpa e com produção descentralizada a  partir de biocombustível</a:t>
            </a:r>
            <a:endParaRPr kumimoji="0" lang="pt-BR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98AF81-2E62-4214-8782-F7F2DB07AAAD}"/>
              </a:ext>
            </a:extLst>
          </p:cNvPr>
          <p:cNvSpPr txBox="1"/>
          <p:nvPr/>
        </p:nvSpPr>
        <p:spPr>
          <a:xfrm>
            <a:off x="8401643" y="1751572"/>
            <a:ext cx="293871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ETANOL COM CAPTURA DE CARBONO </a:t>
            </a:r>
            <a:endParaRPr kumimoji="0" lang="pt-BR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C1F30A2-F812-6E59-C3EA-4E5A938FB1CD}"/>
              </a:ext>
            </a:extLst>
          </p:cNvPr>
          <p:cNvCxnSpPr>
            <a:cxnSpLocks/>
          </p:cNvCxnSpPr>
          <p:nvPr/>
        </p:nvCxnSpPr>
        <p:spPr>
          <a:xfrm flipH="1">
            <a:off x="2618713" y="1565323"/>
            <a:ext cx="2443" cy="51520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124DEDE-B999-9F52-683F-E93D20412740}"/>
              </a:ext>
            </a:extLst>
          </p:cNvPr>
          <p:cNvSpPr txBox="1"/>
          <p:nvPr/>
        </p:nvSpPr>
        <p:spPr>
          <a:xfrm>
            <a:off x="2786047" y="3202267"/>
            <a:ext cx="26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BIOELETRICIDADE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FE6BA16-C6D1-35E6-D82F-1BEFC504599C}"/>
              </a:ext>
            </a:extLst>
          </p:cNvPr>
          <p:cNvSpPr txBox="1"/>
          <p:nvPr/>
        </p:nvSpPr>
        <p:spPr>
          <a:xfrm>
            <a:off x="4286371" y="4429440"/>
            <a:ext cx="2571311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ETANOL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cana, milho de 2ª safra e biomassa </a:t>
            </a:r>
            <a:r>
              <a:rPr kumimoji="0" lang="pt-BR" sz="1867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pegada de carbono auditada</a:t>
            </a:r>
            <a:endParaRPr kumimoji="0" lang="pt-BR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3998AF3-3F1F-F0E4-0D66-B08DF9532BD8}"/>
              </a:ext>
            </a:extLst>
          </p:cNvPr>
          <p:cNvCxnSpPr>
            <a:cxnSpLocks/>
          </p:cNvCxnSpPr>
          <p:nvPr/>
        </p:nvCxnSpPr>
        <p:spPr>
          <a:xfrm flipH="1">
            <a:off x="7575512" y="1565322"/>
            <a:ext cx="2443" cy="51520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727F8BA-8D46-2F06-CCEA-19C164EE10A1}"/>
              </a:ext>
            </a:extLst>
          </p:cNvPr>
          <p:cNvSpPr txBox="1"/>
          <p:nvPr/>
        </p:nvSpPr>
        <p:spPr>
          <a:xfrm>
            <a:off x="3223710" y="1110954"/>
            <a:ext cx="4194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SITUAÇÃO ATUAL</a:t>
            </a:r>
            <a:endParaRPr kumimoji="0" lang="pt-BR" sz="2133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F8FDFB2-19F8-6E8B-E7EC-9DED495FA9BE}"/>
              </a:ext>
            </a:extLst>
          </p:cNvPr>
          <p:cNvSpPr txBox="1"/>
          <p:nvPr/>
        </p:nvSpPr>
        <p:spPr>
          <a:xfrm>
            <a:off x="7717698" y="1130024"/>
            <a:ext cx="4194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FUTURO</a:t>
            </a:r>
            <a:endParaRPr kumimoji="0" lang="pt-BR" sz="2133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531326-BE08-7FF9-E0C0-9FCA4EEB8866}"/>
              </a:ext>
            </a:extLst>
          </p:cNvPr>
          <p:cNvSpPr txBox="1"/>
          <p:nvPr/>
        </p:nvSpPr>
        <p:spPr>
          <a:xfrm>
            <a:off x="8181505" y="5401940"/>
            <a:ext cx="3473579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</a:t>
            </a: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combustível sustentável de aviação produzido em biorefinarias</a:t>
            </a:r>
            <a:endParaRPr kumimoji="0" lang="pt-BR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957908-E5C1-8E97-D280-05ACBDA13C48}"/>
              </a:ext>
            </a:extLst>
          </p:cNvPr>
          <p:cNvSpPr txBox="1"/>
          <p:nvPr/>
        </p:nvSpPr>
        <p:spPr>
          <a:xfrm>
            <a:off x="7661274" y="2671604"/>
            <a:ext cx="3428053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Acesso ao mercado de carbono internacional</a:t>
            </a:r>
            <a:endParaRPr kumimoji="0" lang="pt-BR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797489-B3D8-3921-1DE9-C6B89D1C37E3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24903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16" grpId="0"/>
      <p:bldP spid="19" grpId="0"/>
      <p:bldP spid="20" grpId="0"/>
      <p:bldP spid="23" grpId="0"/>
      <p:bldP spid="24" grpId="0"/>
      <p:bldP spid="28" grpId="0"/>
      <p:bldP spid="29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0478CEA1-BC6C-6116-99C8-0D1600D2D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9904"/>
            <a:ext cx="12169796" cy="6848094"/>
          </a:xfrm>
          <a:prstGeom prst="rect">
            <a:avLst/>
          </a:prstGeom>
          <a:effectLst>
            <a:outerShdw blurRad="76200" dist="63500" dir="66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B9BB87-E4FF-4925-8450-865E2BE20257}"/>
              </a:ext>
            </a:extLst>
          </p:cNvPr>
          <p:cNvSpPr txBox="1"/>
          <p:nvPr/>
        </p:nvSpPr>
        <p:spPr>
          <a:xfrm>
            <a:off x="836155" y="553869"/>
            <a:ext cx="874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-3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Emissões globais de GEE:</a:t>
            </a:r>
          </a:p>
        </p:txBody>
      </p:sp>
      <p:pic>
        <p:nvPicPr>
          <p:cNvPr id="12" name="Imagem 11" descr="Gráfico, Gráfico de superfície&#10;&#10;Descrição gerada automaticamente">
            <a:extLst>
              <a:ext uri="{FF2B5EF4-FFF2-40B4-BE49-F238E27FC236}">
                <a16:creationId xmlns:a16="http://schemas.microsoft.com/office/drawing/2014/main" id="{815577FC-F534-DADF-37E9-0E5244BC1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62" y="1539102"/>
            <a:ext cx="6067177" cy="5055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DEFF7FFA-8C95-CDD5-1CEF-207831A82E6A}"/>
              </a:ext>
            </a:extLst>
          </p:cNvPr>
          <p:cNvSpPr txBox="1"/>
          <p:nvPr/>
        </p:nvSpPr>
        <p:spPr>
          <a:xfrm>
            <a:off x="5885985" y="1647333"/>
            <a:ext cx="6667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dirty="0">
                <a:solidFill>
                  <a:srgbClr val="6F6F6F"/>
                </a:solidFill>
                <a:effectLst/>
                <a:latin typeface="Graphik"/>
              </a:rPr>
              <a:t>GtCO2-eq</a:t>
            </a:r>
            <a:endParaRPr lang="pt-BR" sz="120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672504F-AA86-5A4A-1A90-8BD9118E3DDB}"/>
              </a:ext>
            </a:extLst>
          </p:cNvPr>
          <p:cNvSpPr txBox="1"/>
          <p:nvPr/>
        </p:nvSpPr>
        <p:spPr>
          <a:xfrm>
            <a:off x="746700" y="2085459"/>
            <a:ext cx="45598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Esforço observado até o momento é insuficiente para atender o cenário Net Zero</a:t>
            </a:r>
          </a:p>
          <a:p>
            <a:endParaRPr lang="pt-BR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complexos não permitem soluções únicas e universais</a:t>
            </a:r>
          </a:p>
          <a:p>
            <a:endParaRPr lang="pt-BR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 de redução das emissões exigirá o uso de todas as alternativas viáveis. </a:t>
            </a:r>
          </a:p>
        </p:txBody>
      </p:sp>
      <p:sp>
        <p:nvSpPr>
          <p:cNvPr id="38" name="Rectangle 77">
            <a:extLst>
              <a:ext uri="{FF2B5EF4-FFF2-40B4-BE49-F238E27FC236}">
                <a16:creationId xmlns:a16="http://schemas.microsoft.com/office/drawing/2014/main" id="{25F6005D-F902-F980-F921-A06A412E6072}"/>
              </a:ext>
            </a:extLst>
          </p:cNvPr>
          <p:cNvSpPr/>
          <p:nvPr/>
        </p:nvSpPr>
        <p:spPr bwMode="auto">
          <a:xfrm>
            <a:off x="180622" y="6474187"/>
            <a:ext cx="3152887" cy="297004"/>
          </a:xfrm>
          <a:prstGeom prst="rect">
            <a:avLst/>
          </a:prstGeom>
          <a:solidFill>
            <a:srgbClr val="BFF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World Energy Outlook 2021, IEA (2022).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1027C4-069D-0D9D-95BB-CD260105A239}"/>
              </a:ext>
            </a:extLst>
          </p:cNvPr>
          <p:cNvSpPr/>
          <p:nvPr/>
        </p:nvSpPr>
        <p:spPr>
          <a:xfrm>
            <a:off x="5441149" y="6581771"/>
            <a:ext cx="14489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000" dirty="0">
                <a:solidFill>
                  <a:schemeClr val="bg1"/>
                </a:solidFill>
                <a:latin typeface="+mj-lt"/>
                <a:cs typeface="Aharoni" panose="020B0604020202020204" pitchFamily="2" charset="-79"/>
              </a:rPr>
              <a:t>Fonte: UNICA</a:t>
            </a:r>
          </a:p>
        </p:txBody>
      </p:sp>
    </p:spTree>
    <p:extLst>
      <p:ext uri="{BB962C8B-B14F-4D97-AF65-F5344CB8AC3E}">
        <p14:creationId xmlns:p14="http://schemas.microsoft.com/office/powerpoint/2010/main" val="26786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65cL1R_iHHZyrYD1Y5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OL" val="Visual"/>
  <p:tag name="CATEGORY" val="Standard"/>
  <p:tag name="NAME" val="v_5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LF0ZkNSOijlnfJA0fvNQ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862</Words>
  <Application>Microsoft Office PowerPoint</Application>
  <PresentationFormat>Widescreen</PresentationFormat>
  <Paragraphs>180</Paragraphs>
  <Slides>18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Baguet Script</vt:lpstr>
      <vt:lpstr>Calibri</vt:lpstr>
      <vt:lpstr>Calibri Light</vt:lpstr>
      <vt:lpstr>Century Gothic</vt:lpstr>
      <vt:lpstr>Courier New</vt:lpstr>
      <vt:lpstr>Graphik</vt:lpstr>
      <vt:lpstr>Helvetica Neue Bold Condensed</vt:lpstr>
      <vt:lpstr>Tahoma</vt:lpstr>
      <vt:lpstr>VW Head Office Bold</vt:lpstr>
      <vt:lpstr>Wingdings</vt:lpstr>
      <vt:lpstr>Tema do Office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OPORTUNIDADE GEOPOLÍTICA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Costa</dc:creator>
  <cp:lastModifiedBy>Marcos Antônio</cp:lastModifiedBy>
  <cp:revision>52</cp:revision>
  <dcterms:created xsi:type="dcterms:W3CDTF">2022-06-14T12:26:20Z</dcterms:created>
  <dcterms:modified xsi:type="dcterms:W3CDTF">2023-07-27T12:09:15Z</dcterms:modified>
</cp:coreProperties>
</file>